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7"/>
  </p:notesMasterIdLst>
  <p:sldIdLst>
    <p:sldId id="294" r:id="rId2"/>
    <p:sldId id="334" r:id="rId3"/>
    <p:sldId id="333" r:id="rId4"/>
    <p:sldId id="321" r:id="rId5"/>
    <p:sldId id="272" r:id="rId6"/>
    <p:sldId id="292" r:id="rId7"/>
    <p:sldId id="320" r:id="rId8"/>
    <p:sldId id="326" r:id="rId9"/>
    <p:sldId id="323" r:id="rId10"/>
    <p:sldId id="316" r:id="rId11"/>
    <p:sldId id="318" r:id="rId12"/>
    <p:sldId id="319" r:id="rId13"/>
    <p:sldId id="331" r:id="rId14"/>
    <p:sldId id="327" r:id="rId15"/>
    <p:sldId id="325" r:id="rId16"/>
    <p:sldId id="295" r:id="rId17"/>
    <p:sldId id="336" r:id="rId18"/>
    <p:sldId id="337" r:id="rId19"/>
    <p:sldId id="329" r:id="rId20"/>
    <p:sldId id="312" r:id="rId21"/>
    <p:sldId id="297" r:id="rId22"/>
    <p:sldId id="298" r:id="rId23"/>
    <p:sldId id="296" r:id="rId24"/>
    <p:sldId id="330" r:id="rId25"/>
    <p:sldId id="299" r:id="rId26"/>
    <p:sldId id="335" r:id="rId27"/>
    <p:sldId id="300" r:id="rId28"/>
    <p:sldId id="301" r:id="rId29"/>
    <p:sldId id="302" r:id="rId30"/>
    <p:sldId id="309" r:id="rId31"/>
    <p:sldId id="304" r:id="rId32"/>
    <p:sldId id="305" r:id="rId33"/>
    <p:sldId id="332" r:id="rId34"/>
    <p:sldId id="307" r:id="rId35"/>
    <p:sldId id="308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072" autoAdjust="0"/>
  </p:normalViewPr>
  <p:slideViewPr>
    <p:cSldViewPr>
      <p:cViewPr varScale="1">
        <p:scale>
          <a:sx n="97" d="100"/>
          <a:sy n="97" d="100"/>
        </p:scale>
        <p:origin x="-20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FD09-F410-4021-A8A5-AA18B8BA08AB}" type="datetimeFigureOut">
              <a:rPr lang="zh-TW" altLang="en-US" smtClean="0"/>
              <a:pPr/>
              <a:t>2021/2/22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AE48-5F71-4DD4-AC73-05149301F68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78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937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點選圖片，帶領家長觀賞新聞內容（影片長度約２分鐘）。</a:t>
            </a:r>
            <a:endParaRPr lang="en-US" altLang="zh-TW" dirty="0" smtClean="0"/>
          </a:p>
          <a:p>
            <a:r>
              <a:rPr lang="zh-TW" altLang="en-US" dirty="0" smtClean="0"/>
              <a:t>主講者：網路帶來了便利，卻也潛藏著許多危險，如果孩子使用稍有不慎，就可能會是受害者，甚至是加害者，所以在座家長一定要多加關心孩子使用網路的情形。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0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主講者：近來學生拍攝私密照傳給他人的事件越來越多，教育部也整理了一下注意事項，請家長一同多加留意。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出現加害者常見手法圖卡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主講者：以上這些手法應多提醒小孩要留意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出現小叮嚀圖卡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主講者：幾個小叮嚀，也要多多提醒小孩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出現違法圖卡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主講者：不論是持有、拍攝、傳送、販賣，都是違法的，也提醒家長千萬不要以身試法。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8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主講者：前面看了那麼多網路使用的可怕情形，是不是想知道，我的小孩到底有沒有網路成癮呢？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主講者：你的孩子有以下情形嗎</a:t>
            </a:r>
            <a:r>
              <a:rPr lang="en-US" altLang="zh-TW" dirty="0" smtClean="0"/>
              <a:t>?  </a:t>
            </a:r>
            <a:r>
              <a:rPr lang="zh-TW" altLang="en-US" dirty="0" smtClean="0"/>
              <a:t>如果有的話就要留意可能有網路成癮的問題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01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主講者：可以透過量表來篩檢是不是有網路成癮的情形，篩檢量表有很多種，今天因為時間關係，提供比較簡單的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個題目的簡表版本。這個量表</a:t>
            </a:r>
            <a:r>
              <a:rPr lang="en-US" altLang="zh-TW" dirty="0" smtClean="0"/>
              <a:t>11</a:t>
            </a:r>
            <a:r>
              <a:rPr lang="zh-TW" altLang="en-US" dirty="0" smtClean="0"/>
              <a:t>分以上就有高度網路沉迷傾向，有興趣的家長可以再搜尋其他更詳細的篩檢量表。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備註：有時間的話，可請家長也篩檢看看，不過要提醒本表主要使用對象為學生，所以分數僅供參考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653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時間足夠時，建議主講者與家長互動，如詢問在場家長有沒有在玩網路遊戲，都玩多久，為什麼會玩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請主講者依箭頭順序講解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出現綠底文字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主講者：以孩子來說，多數原因是因為長期在人際關係、學業成就、或家庭關係的原因，造成他們選擇網路遊戲或社群網站來逃避壓力源、尋求成就感或是彌補社交的需求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43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主講者：各年齡層使用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商品的建議時間，提供給大家參考。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出現黃色標示框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主講者：國小的學生原則一天使用不要超過</a:t>
            </a:r>
            <a:r>
              <a:rPr lang="en-US" altLang="zh-TW" dirty="0" smtClean="0"/>
              <a:t>2</a:t>
            </a:r>
            <a:r>
              <a:rPr lang="zh-TW" altLang="en-US" dirty="0" smtClean="0"/>
              <a:t>小時。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主講者：那家長們應該怎麼教孩子使用網路呢</a:t>
            </a:r>
            <a:r>
              <a:rPr lang="en-US" altLang="zh-TW" dirty="0" smtClean="0"/>
              <a:t>? </a:t>
            </a:r>
            <a:r>
              <a:rPr lang="zh-TW" altLang="en-US" dirty="0" smtClean="0"/>
              <a:t>教育部製作了一個可愛的小短片，大家一起看一下</a:t>
            </a:r>
            <a:r>
              <a:rPr lang="en-US" altLang="zh-TW" dirty="0" smtClean="0"/>
              <a:t>(</a:t>
            </a:r>
            <a:r>
              <a:rPr lang="zh-TW" altLang="en-US" dirty="0" smtClean="0"/>
              <a:t>請點選影片符號，影片長度</a:t>
            </a:r>
            <a:r>
              <a:rPr lang="en-US" altLang="zh-TW" dirty="0" smtClean="0"/>
              <a:t>34</a:t>
            </a:r>
            <a:r>
              <a:rPr lang="zh-TW" altLang="en-US" dirty="0" smtClean="0"/>
              <a:t>秒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主講者：剛剛影片中提到了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個步驟，到底是什麼意思</a:t>
            </a:r>
            <a:r>
              <a:rPr lang="en-US" altLang="zh-TW" dirty="0" smtClean="0"/>
              <a:t>?</a:t>
            </a:r>
            <a:r>
              <a:rPr lang="zh-TW" altLang="en-US" dirty="0" smtClean="0"/>
              <a:t>           請主講者配合文字逐一介紹，並提示紅字重點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全部介紹完後，→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 五慣的底線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主講者：接下來帶大家來看看，「五慣」究竟是哪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個好習慣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5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人事時地物</a:t>
            </a:r>
            <a:r>
              <a:rPr lang="en-US" altLang="zh-TW" dirty="0" smtClean="0"/>
              <a:t>〞)</a:t>
            </a:r>
            <a:r>
              <a:rPr lang="zh-TW" altLang="en-US" baseline="0" dirty="0" smtClean="0"/>
              <a:t>     </a:t>
            </a:r>
            <a:r>
              <a:rPr lang="zh-TW" altLang="en-US" dirty="0" smtClean="0"/>
              <a:t>五慣分為「人事時地物」，請主講者逐一提醒重點。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78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主講者：看完網路使用小撇步，再請各位家長想想看哪種管教方式的小孩比較不會網路成癮？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可與家長互動，投票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→</a:t>
            </a:r>
            <a:r>
              <a:rPr lang="en-US" altLang="zh-TW" dirty="0" smtClean="0">
                <a:solidFill>
                  <a:srgbClr val="FFC000"/>
                </a:solidFill>
              </a:rPr>
              <a:t>(</a:t>
            </a:r>
            <a:r>
              <a:rPr lang="zh-TW" altLang="en-US" dirty="0" smtClean="0">
                <a:solidFill>
                  <a:srgbClr val="FFC000"/>
                </a:solidFill>
              </a:rPr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 〝</a:t>
            </a:r>
            <a:r>
              <a:rPr lang="zh-TW" altLang="en-US" dirty="0" smtClean="0">
                <a:solidFill>
                  <a:srgbClr val="FFC000"/>
                </a:solidFill>
              </a:rPr>
              <a:t>皇冠</a:t>
            </a:r>
            <a:r>
              <a:rPr lang="en-US" altLang="zh-TW" dirty="0" smtClean="0">
                <a:solidFill>
                  <a:srgbClr val="FFC000"/>
                </a:solidFill>
              </a:rPr>
              <a:t>〞)</a:t>
            </a:r>
            <a:r>
              <a:rPr lang="zh-TW" altLang="en-US" dirty="0" smtClean="0">
                <a:solidFill>
                  <a:srgbClr val="FFC000"/>
                </a:solidFill>
              </a:rPr>
              <a:t>   主講者：沒錯，經過剛剛的討論，我們都覺得</a:t>
            </a:r>
            <a:r>
              <a:rPr lang="zh-TW" altLang="en-US" dirty="0" smtClean="0"/>
              <a:t>「民主式」的管教方式，比較不會讓孩子網路成癮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>
                <a:solidFill>
                  <a:srgbClr val="FFC000"/>
                </a:solidFill>
              </a:rPr>
              <a:t>〝</a:t>
            </a:r>
            <a:r>
              <a:rPr lang="zh-TW" altLang="en-US" dirty="0" smtClean="0"/>
              <a:t>你是屬於那一類的家長</a:t>
            </a:r>
            <a:r>
              <a:rPr lang="en-US" altLang="zh-TW" dirty="0" smtClean="0">
                <a:solidFill>
                  <a:srgbClr val="FFC000"/>
                </a:solidFill>
              </a:rPr>
              <a:t>〞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主講者：在座的家長，想想自己是屬於哪一類</a:t>
            </a:r>
            <a:r>
              <a:rPr lang="en-US" altLang="zh-TW" dirty="0" smtClean="0"/>
              <a:t>?</a:t>
            </a:r>
            <a:r>
              <a:rPr lang="zh-TW" altLang="en-US" dirty="0" smtClean="0"/>
              <a:t>如果不是民主式的，是不是應該試著改變一下呢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38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主講者：既然孩子喜歡使用網路，不如我們就透過孩子有興趣的網路資源來教孩子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出現網站畫面圖片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主講者：這個畫面是教育部全民資安素養網，依據年齡分兒童、青少年版，也有針對家長或一般民眾的版本，國小的部份，就屬於兒童版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665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主講者：點選兒童版後，就會進入這個頁面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出現紅色標示框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主講者：再點選內容分類，有保護個人資料、慎用網路社群、網路禮儀、網路沉迷和資訊安全的類別。資料的類型也有影片、懶人包、漫畫等等可以勾選</a:t>
            </a:r>
            <a:endParaRPr lang="en-US" altLang="zh-TW" dirty="0" smtClean="0"/>
          </a:p>
          <a:p>
            <a:r>
              <a:rPr lang="en-US" altLang="zh-TW" dirty="0" smtClean="0"/>
              <a:t>【</a:t>
            </a:r>
            <a:r>
              <a:rPr lang="zh-TW" altLang="en-US" dirty="0" smtClean="0"/>
              <a:t>有時間的話，請主講者點選「為什麼我的上網時間被限制」圖片的箭頭，即可連結至該影片，帶家長一起欣賞影片。</a:t>
            </a:r>
            <a:r>
              <a:rPr lang="en-US" altLang="zh-TW" dirty="0" smtClean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825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主講者：另外也可以運用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網站，什麼是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依照兒少法第</a:t>
            </a:r>
            <a:r>
              <a:rPr lang="en-US" altLang="zh-TW" dirty="0" smtClean="0"/>
              <a:t>46</a:t>
            </a:r>
            <a:r>
              <a:rPr lang="zh-TW" altLang="en-US" dirty="0" smtClean="0"/>
              <a:t>條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請主講者照文字念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圖片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      主講者：網站裡面有宣導區，議題有網路霸凌、私密照外流、網路素養等等，有一些影片、文章等資源可以使用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020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主講者：也有防護過濾軟體區域，裡面介紹一些可以使用的防護裝置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875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主講者：另外還有申訴區</a:t>
            </a:r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出現</a:t>
            </a:r>
            <a:r>
              <a:rPr lang="en-US" altLang="zh-TW" dirty="0" smtClean="0"/>
              <a:t>〝</a:t>
            </a:r>
            <a:r>
              <a:rPr lang="zh-TW" altLang="en-US" dirty="0" smtClean="0"/>
              <a:t>可協助下架私密影片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文字</a:t>
            </a:r>
            <a:r>
              <a:rPr lang="en-US" altLang="zh-TW" dirty="0" smtClean="0"/>
              <a:t>〞)</a:t>
            </a:r>
            <a:r>
              <a:rPr lang="zh-TW" altLang="en-US" dirty="0" smtClean="0"/>
              <a:t>    </a:t>
            </a:r>
            <a:endParaRPr lang="en-US" altLang="zh-TW" dirty="0" smtClean="0"/>
          </a:p>
          <a:p>
            <a:r>
              <a:rPr lang="zh-TW" altLang="en-US" dirty="0" smtClean="0"/>
              <a:t>主講者：申訴區主要是如果有私密照上傳、或網路不當留言、網路霸凌的事件發生，可向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WIN</a:t>
            </a:r>
            <a:r>
              <a:rPr lang="zh-TW" altLang="en-US" dirty="0" smtClean="0"/>
              <a:t>申訴或請其協助</a:t>
            </a:r>
            <a:endParaRPr lang="en-US" altLang="zh-TW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這邊也提醒大家，如果真的發生，第一時間一定要保留證據，如對方匿名帳號名稱、內容截圖、存檔、錄音等，並向學校、警方告知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996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主講者：教育部網路守護天使也提供家長版的防護軟體，家長可至網站下載使用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424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主講者：這邊將可使用資源進行總整，除前面提到的網站，也有諮詢專線可使用，提供家長參考使用。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4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主講者：如果發現成癮的狀況嚴重或是已經造成不良影響，不論是小孩，甚至是大人，如有醫療服務需求，都可參考這些資訊。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896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主講者：最後再給大家重點提醒</a:t>
            </a:r>
            <a:endParaRPr lang="en-US" altLang="zh-TW" dirty="0" smtClean="0"/>
          </a:p>
          <a:p>
            <a:r>
              <a:rPr lang="zh-TW" altLang="en-US" dirty="0" smtClean="0"/>
              <a:t>逐一點選，依序進行重點提示，並進行結語「建立良善親子關係，一同正確使用</a:t>
            </a:r>
            <a:r>
              <a:rPr lang="en-US" altLang="zh-TW" dirty="0" smtClean="0"/>
              <a:t>3C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188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E1D2-34E8-411E-BC9E-031145D2B398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33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網路成癮是一種疾病嗎？</a:t>
            </a:r>
            <a:r>
              <a:rPr lang="en-US" altLang="zh-TW" dirty="0" smtClean="0"/>
              <a:t>)</a:t>
            </a:r>
            <a:r>
              <a:rPr lang="zh-TW" altLang="en-US" dirty="0" smtClean="0"/>
              <a:t>　　主講者：網路成癮是不是一種病，目前在醫界仍有多種不同法。目前僅有ＷＨＯ將網路遊戲成癮列入精神疾病，也就是遊戲障礙症。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→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長時間使用網路不等於網路成癮</a:t>
            </a:r>
            <a:r>
              <a:rPr lang="en-US" altLang="zh-TW" dirty="0" smtClean="0"/>
              <a:t>)</a:t>
            </a:r>
            <a:r>
              <a:rPr lang="zh-TW" altLang="en-US" baseline="0" dirty="0" smtClean="0"/>
              <a:t>  主講者：這裡要說明，長時間使用網路，並不等於網路成癮，有些人因為工作等因素會長期使用網路，或者是可以控制地使用網路，就不會算是網路成癮。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666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主講者：嚴重玩到失去生命，甚至斷氣時手還緊握滑鼠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備註：時間允許可點選上方的新聞圖片，有新聞影片</a:t>
            </a:r>
            <a:r>
              <a:rPr lang="en-US" altLang="zh-TW" dirty="0" smtClean="0"/>
              <a:t>(</a:t>
            </a:r>
            <a:r>
              <a:rPr lang="zh-TW" altLang="en-US" dirty="0" smtClean="0"/>
              <a:t>長度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</a:t>
            </a:r>
            <a:r>
              <a:rPr lang="en-US" altLang="zh-TW" dirty="0" smtClean="0"/>
              <a:t>40</a:t>
            </a:r>
            <a:r>
              <a:rPr lang="zh-TW" altLang="en-US" dirty="0" smtClean="0"/>
              <a:t>秒，建議事先開好影片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主講者：網路上不當的用詞都有可能觸法，另外也有被騙取遊戲點數甚至騙錢的新聞事件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86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主講者：透過網路交友所造成的性平、性剝削事件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CAE48-5F71-4DD4-AC73-05149301F68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09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D396-52F6-4DCE-9D5F-793409D54651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4EFC-97A5-46E3-A7F3-0385F59CC3BA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DD57-38BD-437F-8DCC-49B782CBAC66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556A-9424-4382-86C4-B5A672C4197D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6960-A0E3-49E7-B49E-BCE76FC9A571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6E703C5-646F-4F43-9231-78579982E9D8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C77C-9A3A-491F-B41B-8CDF4D4A0180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4AD2-CAFD-4BB9-9BF4-7BC4C41A4B21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8F1F-EF6A-4FB2-BB95-ECECEC2E3BE6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14A4-F15E-4B98-8C72-D19C2AD8EB3F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4C5AE2-1005-45C0-9D13-92E21D279BD4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A5D3C38-F338-496C-82BC-782036B4D7E1}" type="datetime1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93AA93-1FD6-4BAD-A5D8-5BF4DD98D8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youtu.be/BJKnf4xPiJ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jq8Dv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WZXOp5UpVp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isafe.moe.edu.tw/" TargetMode="External"/><Relationship Id="rId7" Type="http://schemas.openxmlformats.org/officeDocument/2006/relationships/hyperlink" Target="https://wellbeing.mohw.gov.tw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teacher.edu.tw/" TargetMode="External"/><Relationship Id="rId5" Type="http://schemas.openxmlformats.org/officeDocument/2006/relationships/hyperlink" Target="https://nga.moe.edu.tw/" TargetMode="External"/><Relationship Id="rId4" Type="http://schemas.openxmlformats.org/officeDocument/2006/relationships/hyperlink" Target="https://i.win.org.tw/index.php" TargetMode="External"/><Relationship Id="rId9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microsoft.com/office/2007/relationships/hdphoto" Target="../media/hdphoto4.wdp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-54ZJ3EA-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620688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本簡報使用說明：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latin typeface="+mj-ea"/>
                <a:ea typeface="+mj-ea"/>
              </a:rPr>
              <a:t>1.</a:t>
            </a:r>
            <a:r>
              <a:rPr lang="zh-TW" altLang="en-US" sz="2400" dirty="0">
                <a:latin typeface="+mj-ea"/>
                <a:ea typeface="+mj-ea"/>
              </a:rPr>
              <a:t>本頁為本簡報之使用說明，對家長宣導時</a:t>
            </a:r>
            <a:r>
              <a:rPr lang="zh-TW" altLang="en-US" sz="2400" dirty="0" smtClean="0">
                <a:latin typeface="+mj-ea"/>
                <a:ea typeface="+mj-ea"/>
              </a:rPr>
              <a:t>，請</a:t>
            </a:r>
            <a:r>
              <a:rPr lang="zh-TW" altLang="en-US" sz="2400" dirty="0">
                <a:latin typeface="+mj-ea"/>
                <a:ea typeface="+mj-ea"/>
              </a:rPr>
              <a:t>從下一</a:t>
            </a:r>
            <a:r>
              <a:rPr lang="zh-TW" altLang="en-US" sz="2400" dirty="0" smtClean="0">
                <a:latin typeface="+mj-ea"/>
                <a:ea typeface="+mj-ea"/>
              </a:rPr>
              <a:t>頁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開始</a:t>
            </a:r>
            <a:r>
              <a:rPr lang="zh-TW" altLang="en-US" sz="2400" dirty="0">
                <a:latin typeface="+mj-ea"/>
                <a:ea typeface="+mj-ea"/>
              </a:rPr>
              <a:t>放映。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2.</a:t>
            </a:r>
            <a:r>
              <a:rPr lang="zh-TW" altLang="en-US" sz="2400" dirty="0">
                <a:latin typeface="+mj-ea"/>
                <a:ea typeface="+mj-ea"/>
              </a:rPr>
              <a:t>部分頁面</a:t>
            </a:r>
            <a:r>
              <a:rPr lang="zh-TW" altLang="en-US" sz="2400" dirty="0" smtClean="0">
                <a:latin typeface="+mj-ea"/>
                <a:ea typeface="+mj-ea"/>
              </a:rPr>
              <a:t>有影片、動畫設計、備忘稿文字提示等，</a:t>
            </a:r>
            <a:r>
              <a:rPr lang="zh-TW" altLang="en-US" sz="2400" dirty="0">
                <a:latin typeface="+mj-ea"/>
                <a:ea typeface="+mj-ea"/>
              </a:rPr>
              <a:t>建議</a:t>
            </a:r>
            <a:r>
              <a:rPr lang="zh-TW" altLang="en-US" sz="2400" dirty="0" smtClean="0">
                <a:latin typeface="+mj-ea"/>
                <a:ea typeface="+mj-ea"/>
              </a:rPr>
              <a:t>主 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講</a:t>
            </a:r>
            <a:r>
              <a:rPr lang="zh-TW" altLang="en-US" sz="2400" dirty="0">
                <a:latin typeface="+mj-ea"/>
                <a:ea typeface="+mj-ea"/>
              </a:rPr>
              <a:t>者</a:t>
            </a:r>
            <a:r>
              <a:rPr lang="zh-TW" altLang="en-US" sz="2400" dirty="0" smtClean="0">
                <a:latin typeface="+mj-ea"/>
                <a:ea typeface="+mj-ea"/>
              </a:rPr>
              <a:t>預先瀏覽測試，</a:t>
            </a:r>
            <a:r>
              <a:rPr lang="zh-TW" altLang="en-US" sz="2400" dirty="0">
                <a:latin typeface="+mj-ea"/>
                <a:ea typeface="+mj-ea"/>
              </a:rPr>
              <a:t>以利</a:t>
            </a:r>
            <a:r>
              <a:rPr lang="zh-TW" altLang="en-US" sz="2400" dirty="0" smtClean="0">
                <a:latin typeface="+mj-ea"/>
                <a:ea typeface="+mj-ea"/>
              </a:rPr>
              <a:t>熟稔簡報內容及順利播放。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3.</a:t>
            </a:r>
            <a:r>
              <a:rPr lang="zh-TW" altLang="en-US" sz="2400" dirty="0" smtClean="0">
                <a:latin typeface="+mj-ea"/>
                <a:ea typeface="+mj-ea"/>
              </a:rPr>
              <a:t> 備忘稿中→</a:t>
            </a:r>
            <a:r>
              <a:rPr lang="en-US" altLang="zh-TW" sz="2400" dirty="0" smtClean="0">
                <a:latin typeface="+mj-ea"/>
                <a:ea typeface="+mj-ea"/>
              </a:rPr>
              <a:t>( </a:t>
            </a:r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  <a:r>
              <a:rPr lang="zh-TW" altLang="en-US" sz="2400" dirty="0" smtClean="0">
                <a:latin typeface="+mj-ea"/>
                <a:ea typeface="+mj-ea"/>
              </a:rPr>
              <a:t>符號，指讓簡報進行下一步驟，</a:t>
            </a:r>
            <a:r>
              <a:rPr lang="en-US" altLang="zh-TW" sz="2400" dirty="0" smtClean="0">
                <a:latin typeface="+mj-ea"/>
                <a:ea typeface="+mj-ea"/>
              </a:rPr>
              <a:t>(  )</a:t>
            </a:r>
            <a:r>
              <a:rPr lang="zh-TW" altLang="en-US" sz="2400" dirty="0" smtClean="0">
                <a:latin typeface="+mj-ea"/>
                <a:ea typeface="+mj-ea"/>
              </a:rPr>
              <a:t>內之文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 字係指下一步驟之文字或圖片。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4.</a:t>
            </a:r>
            <a:r>
              <a:rPr lang="zh-TW" altLang="en-US" sz="2400" dirty="0" smtClean="0">
                <a:latin typeface="+mj-ea"/>
                <a:ea typeface="+mj-ea"/>
              </a:rPr>
              <a:t>如</a:t>
            </a:r>
            <a:r>
              <a:rPr lang="zh-TW" altLang="en-US" sz="2400" dirty="0">
                <a:latin typeface="+mj-ea"/>
                <a:ea typeface="+mj-ea"/>
              </a:rPr>
              <a:t>要列印備註欄文字，請</a:t>
            </a:r>
            <a:r>
              <a:rPr lang="zh-TW" altLang="en-US" sz="2400" dirty="0" smtClean="0">
                <a:latin typeface="+mj-ea"/>
                <a:ea typeface="+mj-ea"/>
              </a:rPr>
              <a:t>於列印</a:t>
            </a:r>
            <a:r>
              <a:rPr lang="zh-TW" altLang="en-US" sz="2400" dirty="0">
                <a:latin typeface="+mj-ea"/>
                <a:ea typeface="+mj-ea"/>
              </a:rPr>
              <a:t>時選擇「備忘稿」</a:t>
            </a:r>
            <a:r>
              <a:rPr lang="zh-TW" altLang="en-US" sz="2400" dirty="0" smtClean="0">
                <a:latin typeface="+mj-ea"/>
                <a:ea typeface="+mj-ea"/>
              </a:rPr>
              <a:t>格式。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 smtClean="0">
                <a:latin typeface="+mj-ea"/>
                <a:ea typeface="+mj-ea"/>
              </a:rPr>
              <a:t>5.</a:t>
            </a:r>
            <a:r>
              <a:rPr lang="zh-TW" altLang="en-US" sz="2400" dirty="0">
                <a:latin typeface="+mj-ea"/>
                <a:ea typeface="+mj-ea"/>
              </a:rPr>
              <a:t>本</a:t>
            </a:r>
            <a:r>
              <a:rPr lang="zh-TW" altLang="en-US" sz="2400" dirty="0" smtClean="0">
                <a:latin typeface="+mj-ea"/>
                <a:ea typeface="+mj-ea"/>
              </a:rPr>
              <a:t>簡報內容</a:t>
            </a:r>
            <a:r>
              <a:rPr lang="zh-TW" altLang="en-US" sz="2400" dirty="0">
                <a:latin typeface="+mj-ea"/>
                <a:ea typeface="+mj-ea"/>
              </a:rPr>
              <a:t>設</a:t>
            </a:r>
            <a:r>
              <a:rPr lang="zh-TW" altLang="en-US" sz="2400" dirty="0" smtClean="0">
                <a:latin typeface="+mj-ea"/>
                <a:ea typeface="+mj-ea"/>
              </a:rPr>
              <a:t>計約</a:t>
            </a:r>
            <a:r>
              <a:rPr lang="en-US" altLang="zh-TW" sz="2000" dirty="0" smtClean="0">
                <a:latin typeface="+mj-ea"/>
                <a:ea typeface="+mj-ea"/>
              </a:rPr>
              <a:t>15-20</a:t>
            </a:r>
            <a:r>
              <a:rPr lang="zh-TW" altLang="en-US" sz="2400" dirty="0" smtClean="0">
                <a:latin typeface="+mj-ea"/>
                <a:ea typeface="+mj-ea"/>
              </a:rPr>
              <a:t>分鐘</a:t>
            </a:r>
            <a:r>
              <a:rPr lang="zh-TW" altLang="en-US" sz="2400" dirty="0">
                <a:latin typeface="+mj-ea"/>
                <a:ea typeface="+mj-ea"/>
              </a:rPr>
              <a:t>，各校可依</a:t>
            </a:r>
            <a:r>
              <a:rPr lang="zh-TW" altLang="en-US" sz="2400" dirty="0" smtClean="0">
                <a:latin typeface="+mj-ea"/>
                <a:ea typeface="+mj-ea"/>
              </a:rPr>
              <a:t>時間自行伸縮</a:t>
            </a:r>
            <a:r>
              <a:rPr lang="zh-TW" altLang="en-US" sz="2400" dirty="0">
                <a:latin typeface="+mj-ea"/>
                <a:ea typeface="+mj-ea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6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323528" y="188640"/>
            <a:ext cx="4032448" cy="576808"/>
          </a:xfr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887083"/>
            <a:ext cx="4078412" cy="2502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207" y="3945009"/>
            <a:ext cx="4078411" cy="2074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28607" y="604003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106.7.17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自由時報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050522" y="6040038"/>
            <a:ext cx="261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105.2.22 ET today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28184" y="337847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109.4.30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聯合報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968" y="856595"/>
            <a:ext cx="3853919" cy="523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690" y="903568"/>
            <a:ext cx="5157406" cy="32455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4" t="5171" r="3561" b="6990"/>
          <a:stretch/>
        </p:blipFill>
        <p:spPr bwMode="auto">
          <a:xfrm>
            <a:off x="4509016" y="3160586"/>
            <a:ext cx="4487692" cy="324036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95536" y="414908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109.6.15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蘋果即時新聞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94523" y="6073856"/>
            <a:ext cx="250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106.7.31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TVBS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263882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63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120680" cy="461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652120" y="597967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109.7.8</a:t>
            </a:r>
            <a:r>
              <a:rPr lang="zh-TW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 公視晚間新聞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23528" y="188640"/>
            <a:ext cx="3736218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網路受害事件層出不窮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1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28600" y="188640"/>
            <a:ext cx="6935688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近來學生拍攝私密照傳給他人</a:t>
            </a:r>
            <a:r>
              <a:rPr lang="zh-TW" altLang="en-US" sz="2800" b="1" dirty="0">
                <a:latin typeface="+mj-ea"/>
                <a:ea typeface="+mj-ea"/>
              </a:rPr>
              <a:t>事件增加</a:t>
            </a:r>
            <a:r>
              <a:rPr lang="en-US" altLang="zh-TW" sz="2800" b="1" dirty="0" smtClean="0">
                <a:latin typeface="+mj-ea"/>
                <a:ea typeface="+mj-ea"/>
              </a:rPr>
              <a:t>……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711861"/>
            <a:ext cx="8610600" cy="31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947698" y="63635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資料來源：教育部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 descr="d:\Users\user\Desktop\1611821121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426" y="3829088"/>
            <a:ext cx="8610600" cy="257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12113" cy="42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80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7843" y="5012800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234" y="4979071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2800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276872"/>
            <a:ext cx="633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我的孩子有網路成癮嗎</a:t>
            </a:r>
            <a:r>
              <a:rPr lang="en-US" altLang="zh-TW" sz="4400" b="1" dirty="0" smtClean="0">
                <a:latin typeface="+mj-ea"/>
                <a:ea typeface="+mj-ea"/>
              </a:rPr>
              <a:t>?</a:t>
            </a:r>
            <a:endParaRPr lang="zh-TW" altLang="en-US" sz="4400" b="1" dirty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449" y="1830419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3" y="3419475"/>
            <a:ext cx="285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323528" y="310275"/>
            <a:ext cx="4608512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您的小孩有以下情形嗎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??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4" y="1412776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>
                <a:latin typeface="+mj-ea"/>
                <a:ea typeface="+mj-ea"/>
              </a:rPr>
              <a:t>１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>
                <a:latin typeface="+mj-ea"/>
                <a:ea typeface="+mj-ea"/>
              </a:rPr>
              <a:t>一回家或一有空時就守在電腦前上網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２</a:t>
            </a:r>
            <a:r>
              <a:rPr lang="en-US" altLang="zh-TW" sz="2800" b="1" dirty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在</a:t>
            </a:r>
            <a:r>
              <a:rPr lang="zh-TW" altLang="en-US" sz="2800" b="1" dirty="0">
                <a:latin typeface="+mj-ea"/>
                <a:ea typeface="+mj-ea"/>
              </a:rPr>
              <a:t>無法上網時會出現焦慮、不安、情緒</a:t>
            </a:r>
            <a:r>
              <a:rPr lang="zh-TW" altLang="en-US" sz="2800" b="1" dirty="0" smtClean="0">
                <a:latin typeface="+mj-ea"/>
                <a:ea typeface="+mj-ea"/>
              </a:rPr>
              <a:t>低落</a:t>
            </a:r>
            <a:r>
              <a:rPr lang="zh-TW" altLang="en-US" sz="2800" b="1" dirty="0">
                <a:latin typeface="+mj-ea"/>
                <a:ea typeface="+mj-ea"/>
              </a:rPr>
              <a:t>或</a:t>
            </a:r>
            <a:r>
              <a:rPr lang="zh-TW" altLang="en-US" sz="2800" b="1" dirty="0" smtClean="0">
                <a:latin typeface="+mj-ea"/>
                <a:ea typeface="+mj-ea"/>
              </a:rPr>
              <a:t>發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zh-TW" altLang="en-US" sz="2800" b="1" dirty="0">
                <a:latin typeface="+mj-ea"/>
                <a:ea typeface="+mj-ea"/>
              </a:rPr>
              <a:t>　</a:t>
            </a:r>
            <a:r>
              <a:rPr lang="zh-TW" altLang="en-US" sz="2800" b="1" dirty="0" smtClean="0">
                <a:latin typeface="+mj-ea"/>
                <a:ea typeface="+mj-ea"/>
              </a:rPr>
              <a:t> 脾氣</a:t>
            </a:r>
            <a:r>
              <a:rPr lang="zh-TW" altLang="en-US" sz="2800" b="1" dirty="0">
                <a:latin typeface="+mj-ea"/>
                <a:ea typeface="+mj-ea"/>
              </a:rPr>
              <a:t>情形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３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上網</a:t>
            </a:r>
            <a:r>
              <a:rPr lang="zh-TW" altLang="en-US" sz="2800" b="1" dirty="0">
                <a:latin typeface="+mj-ea"/>
                <a:ea typeface="+mj-ea"/>
              </a:rPr>
              <a:t>時間越來越長，上床時間越來越</a:t>
            </a:r>
            <a:r>
              <a:rPr lang="zh-TW" altLang="en-US" sz="2800" b="1" dirty="0" smtClean="0">
                <a:latin typeface="+mj-ea"/>
                <a:ea typeface="+mj-ea"/>
              </a:rPr>
              <a:t>晚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４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越來越</a:t>
            </a:r>
            <a:r>
              <a:rPr lang="zh-TW" altLang="en-US" sz="2800" b="1" dirty="0">
                <a:latin typeface="+mj-ea"/>
                <a:ea typeface="+mj-ea"/>
              </a:rPr>
              <a:t>不想和同學出去或從事其它休閒活動</a:t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５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白天</a:t>
            </a:r>
            <a:r>
              <a:rPr lang="zh-TW" altLang="en-US" sz="2800" b="1" dirty="0">
                <a:latin typeface="+mj-ea"/>
                <a:ea typeface="+mj-ea"/>
              </a:rPr>
              <a:t>精神越來越差，上課無法專心、頻</a:t>
            </a:r>
            <a:r>
              <a:rPr lang="zh-TW" altLang="en-US" sz="2800" b="1" dirty="0" smtClean="0">
                <a:latin typeface="+mj-ea"/>
                <a:ea typeface="+mj-ea"/>
              </a:rPr>
              <a:t>打瞌睡</a:t>
            </a:r>
            <a:r>
              <a:rPr lang="zh-TW" altLang="en-US" sz="2800" b="1" dirty="0">
                <a:latin typeface="+mj-ea"/>
                <a:ea typeface="+mj-ea"/>
              </a:rPr>
              <a:t/>
            </a:r>
            <a:br>
              <a:rPr lang="zh-TW" altLang="en-US" sz="2800" b="1" dirty="0">
                <a:latin typeface="+mj-ea"/>
                <a:ea typeface="+mj-ea"/>
              </a:rPr>
            </a:br>
            <a:r>
              <a:rPr lang="zh-TW" altLang="en-US" sz="2800" b="1" dirty="0" smtClean="0">
                <a:latin typeface="+mj-ea"/>
                <a:ea typeface="+mj-ea"/>
              </a:rPr>
              <a:t>６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功課</a:t>
            </a:r>
            <a:r>
              <a:rPr lang="zh-TW" altLang="en-US" sz="2800" b="1" dirty="0">
                <a:latin typeface="+mj-ea"/>
                <a:ea typeface="+mj-ea"/>
              </a:rPr>
              <a:t>變差，寫作業變得草率，上學拖拖拉拉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491880" y="6363577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</a:t>
            </a:r>
            <a:r>
              <a:rPr lang="zh-TW" altLang="en-US" dirty="0">
                <a:latin typeface="+mj-ea"/>
                <a:ea typeface="+mj-ea"/>
              </a:rPr>
              <a:t>草屯療養院兒童青少年精神</a:t>
            </a:r>
            <a:r>
              <a:rPr lang="zh-TW" altLang="en-US" dirty="0" smtClean="0">
                <a:latin typeface="+mj-ea"/>
                <a:ea typeface="+mj-ea"/>
              </a:rPr>
              <a:t>科吳</a:t>
            </a:r>
            <a:r>
              <a:rPr lang="zh-TW" altLang="en-US" dirty="0">
                <a:latin typeface="+mj-ea"/>
                <a:ea typeface="+mj-ea"/>
              </a:rPr>
              <a:t>孟</a:t>
            </a:r>
            <a:r>
              <a:rPr lang="zh-TW" altLang="en-US" dirty="0" smtClean="0">
                <a:latin typeface="+mj-ea"/>
                <a:ea typeface="+mj-ea"/>
              </a:rPr>
              <a:t>寰</a:t>
            </a:r>
            <a:r>
              <a:rPr lang="zh-TW" altLang="en-US" dirty="0">
                <a:latin typeface="+mj-ea"/>
                <a:ea typeface="+mj-ea"/>
              </a:rPr>
              <a:t>醫師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7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131272"/>
              </p:ext>
            </p:extLst>
          </p:nvPr>
        </p:nvGraphicFramePr>
        <p:xfrm>
          <a:off x="754078" y="908720"/>
          <a:ext cx="7920880" cy="397174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54017"/>
                <a:gridCol w="2761408"/>
                <a:gridCol w="1173986"/>
                <a:gridCol w="1159793"/>
                <a:gridCol w="1093441"/>
                <a:gridCol w="1078235"/>
              </a:tblGrid>
              <a:tr h="2290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</a:rPr>
                        <a:t>題號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題目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實際情況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6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極不符合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(1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不符合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(2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(3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非常符合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(4</a:t>
                      </a: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分</a:t>
                      </a: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872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想上網而無法上網的時候，我就會感到坐立不安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我發現自己上網休閒的時間越來越長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zh-TW" sz="1800" kern="10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我習慣減少睡眠時間，以便能有更多時間上網休閒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zh-TW" sz="1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+mj-ea"/>
                          <a:ea typeface="+mj-ea"/>
                        </a:rPr>
                        <a:t>上網對我的學業已造成一些不好的影響</a:t>
                      </a:r>
                      <a:endParaRPr lang="zh-TW" sz="1800" b="1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5055527"/>
            <a:ext cx="684076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適用</a:t>
            </a:r>
            <a:r>
              <a:rPr lang="zh-TW" altLang="en-US" sz="1600" b="1" dirty="0">
                <a:latin typeface="+mj-ea"/>
                <a:ea typeface="+mj-ea"/>
              </a:rPr>
              <a:t>對象為國小三年級至大學之學生（</a:t>
            </a:r>
            <a:r>
              <a:rPr lang="en-US" altLang="zh-TW" sz="1600" b="1" dirty="0">
                <a:latin typeface="+mj-ea"/>
                <a:ea typeface="+mj-ea"/>
              </a:rPr>
              <a:t>10</a:t>
            </a:r>
            <a:r>
              <a:rPr lang="zh-TW" altLang="en-US" sz="1600" b="1" dirty="0">
                <a:latin typeface="+mj-ea"/>
                <a:ea typeface="+mj-ea"/>
              </a:rPr>
              <a:t>歲至</a:t>
            </a:r>
            <a:r>
              <a:rPr lang="en-US" altLang="zh-TW" sz="1600" b="1" dirty="0">
                <a:latin typeface="+mj-ea"/>
                <a:ea typeface="+mj-ea"/>
              </a:rPr>
              <a:t>25</a:t>
            </a:r>
            <a:r>
              <a:rPr lang="zh-TW" altLang="en-US" sz="1600" b="1" dirty="0">
                <a:latin typeface="+mj-ea"/>
                <a:ea typeface="+mj-ea"/>
              </a:rPr>
              <a:t>歲</a:t>
            </a:r>
            <a:r>
              <a:rPr lang="zh-TW" altLang="en-US" sz="1600" b="1" dirty="0" smtClean="0">
                <a:latin typeface="+mj-ea"/>
                <a:ea typeface="+mj-ea"/>
              </a:rPr>
              <a:t>）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 </a:t>
            </a:r>
            <a:r>
              <a:rPr lang="en-US" altLang="zh-TW" sz="1600" b="1" dirty="0" smtClean="0">
                <a:solidFill>
                  <a:srgbClr val="FF0000"/>
                </a:solidFill>
                <a:latin typeface="+mj-ea"/>
                <a:ea typeface="+mj-ea"/>
              </a:rPr>
              <a:t>11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分</a:t>
            </a:r>
            <a:r>
              <a:rPr lang="zh-TW" altLang="en-US" sz="1600" b="1" dirty="0" smtClean="0">
                <a:latin typeface="+mj-ea"/>
                <a:ea typeface="+mj-ea"/>
              </a:rPr>
              <a:t>以上者即可能具有</a:t>
            </a:r>
            <a:r>
              <a:rPr lang="zh-TW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高度網路沉迷傾向</a:t>
            </a:r>
            <a:r>
              <a:rPr lang="zh-TW" altLang="en-US" sz="1600" b="1" dirty="0" smtClean="0">
                <a:latin typeface="+mj-ea"/>
                <a:ea typeface="+mj-ea"/>
              </a:rPr>
              <a:t>，建議可進一步尋求專業協助</a:t>
            </a:r>
            <a:endParaRPr lang="zh-TW" altLang="en-US" sz="1600" b="1" dirty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本</a:t>
            </a:r>
            <a:r>
              <a:rPr lang="zh-TW" altLang="en-US" sz="1600" b="1" dirty="0">
                <a:latin typeface="+mj-ea"/>
                <a:ea typeface="+mj-ea"/>
              </a:rPr>
              <a:t>量表可供一般大眾自我篩檢使用，惟篩檢切分點僅供</a:t>
            </a:r>
            <a:r>
              <a:rPr lang="zh-TW" altLang="en-US" sz="1600" b="1" dirty="0" smtClean="0">
                <a:latin typeface="+mj-ea"/>
                <a:ea typeface="+mj-ea"/>
              </a:rPr>
              <a:t>參考</a:t>
            </a:r>
            <a:endParaRPr lang="en-US" altLang="zh-TW" sz="1600" b="1" dirty="0" smtClean="0">
              <a:latin typeface="+mj-ea"/>
              <a:ea typeface="+mj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TW" sz="1600" b="1" dirty="0" smtClean="0">
                <a:latin typeface="+mj-ea"/>
                <a:ea typeface="+mj-ea"/>
              </a:rPr>
              <a:t>※</a:t>
            </a:r>
            <a:r>
              <a:rPr lang="zh-TW" altLang="en-US" sz="1600" b="1" dirty="0" smtClean="0">
                <a:latin typeface="+mj-ea"/>
                <a:ea typeface="+mj-ea"/>
              </a:rPr>
              <a:t>此為簡表，亦可再利用其他詳版量表進行篩檢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544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+mj-ea"/>
                <a:ea typeface="+mj-ea"/>
              </a:rPr>
              <a:t>網路使用習慣自我篩檢量表     </a:t>
            </a:r>
            <a:r>
              <a:rPr lang="en-US" altLang="zh-TW" sz="1600" b="1" dirty="0" smtClean="0">
                <a:latin typeface="+mj-ea"/>
                <a:ea typeface="+mj-ea"/>
              </a:rPr>
              <a:t>(</a:t>
            </a:r>
            <a:r>
              <a:rPr lang="zh-TW" altLang="en-US" sz="1600" b="1" dirty="0" smtClean="0">
                <a:latin typeface="+mj-ea"/>
                <a:ea typeface="+mj-ea"/>
              </a:rPr>
              <a:t>以最近</a:t>
            </a:r>
            <a:r>
              <a:rPr lang="en-US" altLang="zh-TW" sz="1600" b="1" dirty="0">
                <a:latin typeface="+mj-ea"/>
                <a:ea typeface="+mj-ea"/>
              </a:rPr>
              <a:t>6</a:t>
            </a:r>
            <a:r>
              <a:rPr lang="zh-TW" altLang="en-US" sz="1600" b="1" dirty="0">
                <a:latin typeface="+mj-ea"/>
                <a:ea typeface="+mj-ea"/>
              </a:rPr>
              <a:t>個</a:t>
            </a:r>
            <a:r>
              <a:rPr lang="zh-TW" altLang="en-US" sz="1600" b="1" dirty="0" smtClean="0">
                <a:latin typeface="+mj-ea"/>
                <a:ea typeface="+mj-ea"/>
              </a:rPr>
              <a:t>月的情形填答</a:t>
            </a:r>
            <a:r>
              <a:rPr lang="en-US" altLang="zh-TW" sz="1600" b="1" dirty="0" smtClean="0">
                <a:latin typeface="+mj-ea"/>
                <a:ea typeface="+mj-ea"/>
              </a:rPr>
              <a:t>)</a:t>
            </a:r>
            <a:endParaRPr lang="zh-TW" altLang="en-US" sz="1600" b="1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23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395" y="495774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419" y="4941168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95774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15208" y="2394948"/>
            <a:ext cx="565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為什麼會網路成癮</a:t>
            </a:r>
            <a:r>
              <a:rPr lang="en-US" altLang="zh-TW" sz="4400" b="1" dirty="0">
                <a:latin typeface="+mj-ea"/>
                <a:ea typeface="+mj-ea"/>
              </a:rPr>
              <a:t>??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1877117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7864" y="188640"/>
            <a:ext cx="4932208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884" y="764704"/>
            <a:ext cx="73530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107504" y="188639"/>
            <a:ext cx="5112568" cy="578019"/>
          </a:xfrm>
        </p:spPr>
        <p:txBody>
          <a:bodyPr/>
          <a:lstStyle/>
          <a:p>
            <a:pPr algn="l" rtl="0" eaLnBrk="1" latinLnBrk="0" hangingPunct="1"/>
            <a:r>
              <a:rPr lang="zh-TW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以</a:t>
            </a:r>
            <a:r>
              <a:rPr lang="zh-TW" altLang="en-US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學生</a:t>
            </a:r>
            <a:r>
              <a:rPr lang="zh-TW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易沉迷的網路遊戲來談</a:t>
            </a:r>
            <a:r>
              <a:rPr lang="en-US" altLang="zh-TW" sz="2800" b="1" kern="1200" dirty="0" smtClean="0"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zh-TW" dirty="0" smtClean="0"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2996952"/>
            <a:ext cx="8064896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以學生來說，多數是因長期</a:t>
            </a:r>
            <a:r>
              <a:rPr lang="zh-TW" altLang="en-US" sz="2800" b="1" dirty="0">
                <a:latin typeface="+mj-ea"/>
                <a:ea typeface="+mj-ea"/>
              </a:rPr>
              <a:t>陷於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人際關係困難</a:t>
            </a:r>
            <a:r>
              <a:rPr lang="zh-TW" altLang="en-US" sz="2800" b="1" dirty="0">
                <a:latin typeface="+mj-ea"/>
                <a:ea typeface="+mj-ea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學業成就低下</a:t>
            </a:r>
            <a:r>
              <a:rPr lang="zh-TW" altLang="en-US" sz="2800" b="1" dirty="0">
                <a:latin typeface="+mj-ea"/>
                <a:ea typeface="+mj-ea"/>
              </a:rPr>
              <a:t>、或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家庭關係衝突</a:t>
            </a:r>
            <a:r>
              <a:rPr lang="zh-TW" altLang="en-US" sz="2800" b="1" dirty="0">
                <a:latin typeface="+mj-ea"/>
                <a:ea typeface="+mj-ea"/>
              </a:rPr>
              <a:t>等</a:t>
            </a:r>
            <a:r>
              <a:rPr lang="zh-TW" altLang="en-US" sz="2800" b="1" dirty="0" smtClean="0">
                <a:latin typeface="+mj-ea"/>
                <a:ea typeface="+mj-ea"/>
              </a:rPr>
              <a:t>，而藉由網路</a:t>
            </a:r>
            <a:r>
              <a:rPr lang="zh-TW" altLang="en-US" sz="2800" b="1" dirty="0">
                <a:latin typeface="+mj-ea"/>
                <a:ea typeface="+mj-ea"/>
              </a:rPr>
              <a:t>遊戲或社群</a:t>
            </a:r>
            <a:r>
              <a:rPr lang="zh-TW" altLang="en-US" sz="2800" b="1" dirty="0" smtClean="0">
                <a:latin typeface="+mj-ea"/>
                <a:ea typeface="+mj-ea"/>
              </a:rPr>
              <a:t>網站逃避</a:t>
            </a:r>
            <a:r>
              <a:rPr lang="zh-TW" altLang="en-US" sz="2800" b="1" dirty="0">
                <a:latin typeface="+mj-ea"/>
                <a:ea typeface="+mj-ea"/>
              </a:rPr>
              <a:t>壓力、尋求成就感或是彌補社交的</a:t>
            </a:r>
            <a:r>
              <a:rPr lang="zh-TW" altLang="en-US" sz="2800" b="1" dirty="0" smtClean="0">
                <a:latin typeface="+mj-ea"/>
                <a:ea typeface="+mj-ea"/>
              </a:rPr>
              <a:t>需求。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2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8056" y="5017693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1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03233" y="2304660"/>
            <a:ext cx="61812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家長如何</a:t>
            </a:r>
            <a:r>
              <a:rPr lang="zh-TW" altLang="en-US" sz="4400" b="1" dirty="0">
                <a:latin typeface="+mj-ea"/>
                <a:ea typeface="+mj-ea"/>
              </a:rPr>
              <a:t>預防孩子網路成癮呢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385" y="217669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5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24984" y="2420888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atin typeface="+mj-ea"/>
                <a:ea typeface="+mj-ea"/>
              </a:rPr>
              <a:t>網路成癮宣導</a:t>
            </a:r>
            <a:endParaRPr lang="zh-TW" altLang="en-US" sz="6000" b="1" dirty="0">
              <a:latin typeface="+mj-ea"/>
              <a:ea typeface="+mj-ea"/>
            </a:endParaRPr>
          </a:p>
        </p:txBody>
      </p:sp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084168" y="636357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  臺南市政府教育局    製作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60644" y="31427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國小版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206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97878"/>
              </p:ext>
            </p:extLst>
          </p:nvPr>
        </p:nvGraphicFramePr>
        <p:xfrm>
          <a:off x="755576" y="1340768"/>
          <a:ext cx="7776864" cy="46911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12168"/>
                <a:gridCol w="626469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年齡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使用建議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5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0-3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建議避免接觸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3-6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6-9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在家長監督下使用，一天不超過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endParaRPr lang="zh-TW" sz="2800" b="1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9-12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在明確規範下使用</a:t>
                      </a:r>
                      <a:r>
                        <a:rPr lang="en-US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3C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產品，一天以不超過</a:t>
                      </a: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sz="2800" b="1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為原則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12-18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自主管理，家長與孩子一同討論，規劃網路使用時間</a:t>
                      </a:r>
                      <a:endParaRPr lang="zh-TW" sz="2800" b="1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755576" y="468706"/>
            <a:ext cx="360040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3C</a:t>
            </a:r>
            <a:r>
              <a:rPr lang="zh-TW" altLang="zh-TW" sz="2800" b="1" dirty="0">
                <a:latin typeface="+mj-ea"/>
                <a:ea typeface="+mj-ea"/>
              </a:rPr>
              <a:t>產品使用教養</a:t>
            </a:r>
            <a:r>
              <a:rPr lang="zh-TW" altLang="zh-TW" sz="2800" b="1" dirty="0" smtClean="0">
                <a:latin typeface="+mj-ea"/>
                <a:ea typeface="+mj-ea"/>
              </a:rPr>
              <a:t>建議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52120" y="634215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資料來源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zh-TW" altLang="en-US" dirty="0">
                <a:latin typeface="+mj-ea"/>
                <a:ea typeface="+mj-ea"/>
              </a:rPr>
              <a:t>亞洲大學</a:t>
            </a:r>
            <a:r>
              <a:rPr lang="zh-TW" altLang="en-US" dirty="0" smtClean="0">
                <a:latin typeface="+mj-ea"/>
                <a:ea typeface="+mj-ea"/>
              </a:rPr>
              <a:t>柯慧貞</a:t>
            </a:r>
            <a:r>
              <a:rPr lang="zh-TW" altLang="en-US" dirty="0">
                <a:latin typeface="+mj-ea"/>
                <a:ea typeface="+mj-ea"/>
              </a:rPr>
              <a:t>教授</a:t>
            </a:r>
          </a:p>
        </p:txBody>
      </p:sp>
      <p:sp>
        <p:nvSpPr>
          <p:cNvPr id="9" name="矩形 8"/>
          <p:cNvSpPr/>
          <p:nvPr/>
        </p:nvSpPr>
        <p:spPr>
          <a:xfrm>
            <a:off x="787358" y="3284984"/>
            <a:ext cx="7776864" cy="1728192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7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646471" y="465138"/>
            <a:ext cx="3997537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教孩子使用網路小撇步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8" name="Shape 218"/>
          <p:cNvSpPr txBox="1"/>
          <p:nvPr/>
        </p:nvSpPr>
        <p:spPr>
          <a:xfrm>
            <a:off x="307975" y="1250167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一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:持續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傾聽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需求</a:t>
            </a:r>
            <a:endParaRPr 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0" name="Shape 218"/>
          <p:cNvSpPr txBox="1"/>
          <p:nvPr/>
        </p:nvSpPr>
        <p:spPr>
          <a:xfrm>
            <a:off x="307975" y="1943976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二</a:t>
            </a:r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規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訂定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健康上網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規範</a:t>
            </a:r>
          </a:p>
        </p:txBody>
      </p:sp>
      <p:sp>
        <p:nvSpPr>
          <p:cNvPr id="11" name="Shape 218"/>
          <p:cNvSpPr txBox="1"/>
          <p:nvPr/>
        </p:nvSpPr>
        <p:spPr>
          <a:xfrm>
            <a:off x="336336" y="2648098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三動動:要孩子每30分鐘，起來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活動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10分鐘</a:t>
            </a:r>
          </a:p>
        </p:txBody>
      </p:sp>
      <p:sp>
        <p:nvSpPr>
          <p:cNvPr id="12" name="Shape 218"/>
          <p:cNvSpPr txBox="1"/>
          <p:nvPr/>
        </p:nvSpPr>
        <p:spPr>
          <a:xfrm>
            <a:off x="307975" y="3296969"/>
            <a:ext cx="8369746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四 </a:t>
            </a:r>
            <a:r>
              <a:rPr lang="en-US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</a:t>
            </a:r>
            <a:r>
              <a:rPr lang="zh-TW" alt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高四</a:t>
            </a:r>
            <a:r>
              <a:rPr lang="zh-TW" alt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生活</a:t>
            </a:r>
            <a:endParaRPr lang="zh-TW" altLang="zh-TW" sz="3200" b="1" dirty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3" name="Shape 218"/>
          <p:cNvSpPr txBox="1"/>
          <p:nvPr/>
        </p:nvSpPr>
        <p:spPr>
          <a:xfrm>
            <a:off x="307975" y="4406235"/>
            <a:ext cx="8369746" cy="710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慣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:培養網路使用的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好</a:t>
            </a:r>
            <a:r>
              <a:rPr lang="zh-TW" sz="3200" b="1" dirty="0" smtClean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習慣</a:t>
            </a:r>
            <a:endParaRPr lang="zh-TW" sz="3200" b="1" dirty="0">
              <a:solidFill>
                <a:srgbClr val="FF000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4" name="Shape 218"/>
          <p:cNvSpPr txBox="1"/>
          <p:nvPr/>
        </p:nvSpPr>
        <p:spPr>
          <a:xfrm>
            <a:off x="307975" y="5013176"/>
            <a:ext cx="8369746" cy="12515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六讚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讚:</a:t>
            </a:r>
            <a:r>
              <a:rPr lang="zh-TW" sz="3200" b="1" dirty="0">
                <a:solidFill>
                  <a:srgbClr val="FF0000"/>
                </a:solidFill>
                <a:latin typeface="+mj-ea"/>
                <a:ea typeface="+mj-ea"/>
                <a:cs typeface="DFKai-SB"/>
                <a:sym typeface="DFKai-SB"/>
              </a:rPr>
              <a:t>多稱讚</a:t>
            </a:r>
            <a:r>
              <a:rPr 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孩子合理使用3C產品的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健康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  <a:p>
            <a:pPr marL="285750"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            </a:t>
            </a:r>
            <a:r>
              <a:rPr 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上網行為</a:t>
            </a:r>
            <a:endParaRPr lang="en-US" altLang="zh-TW" sz="3200" b="1" dirty="0" smtClean="0">
              <a:solidFill>
                <a:srgbClr val="0070C0"/>
              </a:solidFill>
              <a:latin typeface="+mj-ea"/>
              <a:ea typeface="+mj-ea"/>
              <a:cs typeface="DFKai-SB"/>
              <a:sym typeface="DFKai-SB"/>
            </a:endParaRPr>
          </a:p>
        </p:txBody>
      </p:sp>
      <p:sp>
        <p:nvSpPr>
          <p:cNvPr id="15" name="Shape 218"/>
          <p:cNvSpPr txBox="1"/>
          <p:nvPr/>
        </p:nvSpPr>
        <p:spPr>
          <a:xfrm>
            <a:off x="1739527" y="3789040"/>
            <a:ext cx="7003420" cy="704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(歸屬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感、愉悅感、 </a:t>
            </a:r>
            <a:r>
              <a:rPr lang="zh-TW" altLang="zh-TW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成就</a:t>
            </a:r>
            <a:r>
              <a:rPr lang="zh-TW" altLang="en-US" sz="3200" b="1" dirty="0" smtClean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感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、</a:t>
            </a:r>
            <a:r>
              <a:rPr lang="zh-TW" altLang="zh-TW" sz="3200" b="1" dirty="0">
                <a:solidFill>
                  <a:srgbClr val="0070C0"/>
                </a:solidFill>
                <a:latin typeface="+mj-ea"/>
                <a:ea typeface="+mj-ea"/>
                <a:cs typeface="DFKai-SB"/>
                <a:sym typeface="DFKai-SB"/>
              </a:rPr>
              <a:t>意義感)</a:t>
            </a:r>
          </a:p>
        </p:txBody>
      </p:sp>
      <p:sp>
        <p:nvSpPr>
          <p:cNvPr id="6" name="AutoShape 2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4" descr="赞图片_赞素材_赞高清图片_摄图网图片下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948264" y="636611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7" name="Picture 2" descr="d:\Users\user\Desktop\戏剧录影象-戏院在影片白色background-reel用玉米花和一份饮料的电影icon-items在白色背景-11579922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246913"/>
            <a:ext cx="995881" cy="95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線接點 18"/>
          <p:cNvCxnSpPr/>
          <p:nvPr/>
        </p:nvCxnSpPr>
        <p:spPr>
          <a:xfrm>
            <a:off x="646471" y="5013176"/>
            <a:ext cx="5437697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68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691680" y="156032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和父母討論網路</a:t>
            </a:r>
            <a:r>
              <a:rPr lang="zh-TW" altLang="en-US" sz="2800" b="1" dirty="0">
                <a:latin typeface="+mj-ea"/>
                <a:ea typeface="+mj-ea"/>
              </a:rPr>
              <a:t>交友</a:t>
            </a:r>
            <a:r>
              <a:rPr lang="zh-TW" altLang="en-US" sz="2800" b="1" dirty="0" smtClean="0">
                <a:latin typeface="+mj-ea"/>
                <a:ea typeface="+mj-ea"/>
              </a:rPr>
              <a:t>情形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688275"/>
            <a:ext cx="5934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>
              <a:spcAft>
                <a:spcPts val="1000"/>
              </a:spcAft>
            </a:pP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五</a:t>
            </a: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    </a:t>
            </a:r>
            <a:r>
              <a:rPr lang="zh-TW" altLang="zh-TW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  <a:cs typeface="DFKai-SB"/>
                <a:sym typeface="DFKai-SB"/>
              </a:rPr>
              <a:t>慣:培養網路使用的好習慣</a:t>
            </a:r>
            <a:endParaRPr lang="zh-TW" altLang="zh-TW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  <a:cs typeface="DFKai-SB"/>
              <a:sym typeface="DFKai-SB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79278" y="1555958"/>
            <a:ext cx="8564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>
                <a:latin typeface="+mj-ea"/>
                <a:ea typeface="+mj-ea"/>
              </a:rPr>
              <a:t>人</a:t>
            </a:r>
            <a:r>
              <a:rPr lang="zh-TW" altLang="zh-TW" sz="2800" b="1" dirty="0" smtClean="0">
                <a:latin typeface="+mj-ea"/>
                <a:ea typeface="+mj-ea"/>
              </a:rPr>
              <a:t>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事：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時：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71600" y="3714555"/>
            <a:ext cx="856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地：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物：</a:t>
            </a:r>
            <a:endParaRPr lang="zh-TW" altLang="en-US" sz="3200" b="1" dirty="0">
              <a:latin typeface="+mj-ea"/>
              <a:ea typeface="+mj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91680" y="214073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保護自己和他人隱私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4299331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使用</a:t>
            </a:r>
            <a:r>
              <a:rPr lang="zh-TW" altLang="zh-TW" sz="2800" b="1" dirty="0">
                <a:latin typeface="+mj-ea"/>
                <a:ea typeface="+mj-ea"/>
              </a:rPr>
              <a:t>適合年齡遊戲，引導孩子正確</a:t>
            </a:r>
            <a:r>
              <a:rPr lang="zh-TW" altLang="zh-TW" sz="2800" b="1" dirty="0" smtClean="0">
                <a:latin typeface="+mj-ea"/>
                <a:ea typeface="+mj-ea"/>
              </a:rPr>
              <a:t>使用網路</a:t>
            </a:r>
            <a:endParaRPr lang="zh-TW" altLang="zh-TW" sz="2800" b="1" dirty="0"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91680" y="273014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規定</a:t>
            </a:r>
            <a:r>
              <a:rPr lang="zh-TW" altLang="zh-TW" sz="2800" b="1" dirty="0">
                <a:latin typeface="+mj-ea"/>
                <a:ea typeface="+mj-ea"/>
              </a:rPr>
              <a:t>每天網路使用時間上限；按照</a:t>
            </a:r>
            <a:r>
              <a:rPr lang="zh-TW" altLang="zh-TW" sz="2800" b="1" dirty="0" smtClean="0">
                <a:latin typeface="+mj-ea"/>
                <a:ea typeface="+mj-ea"/>
              </a:rPr>
              <a:t>事情</a:t>
            </a:r>
            <a:r>
              <a:rPr lang="zh-TW" altLang="zh-TW" sz="2800" b="1" dirty="0">
                <a:latin typeface="+mj-ea"/>
                <a:ea typeface="+mj-ea"/>
              </a:rPr>
              <a:t>的輕重緩急排序</a:t>
            </a:r>
            <a:r>
              <a:rPr lang="zh-TW" altLang="zh-TW" sz="2800" b="1" dirty="0" smtClean="0">
                <a:latin typeface="+mj-ea"/>
                <a:ea typeface="+mj-ea"/>
              </a:rPr>
              <a:t>，</a:t>
            </a:r>
            <a:r>
              <a:rPr lang="zh-TW" altLang="en-US" sz="2800" b="1" dirty="0">
                <a:latin typeface="+mj-ea"/>
                <a:ea typeface="+mj-ea"/>
              </a:rPr>
              <a:t>例如</a:t>
            </a:r>
            <a:r>
              <a:rPr lang="zh-TW" altLang="zh-TW" sz="2800" b="1" dirty="0" smtClean="0">
                <a:latin typeface="+mj-ea"/>
                <a:ea typeface="+mj-ea"/>
              </a:rPr>
              <a:t>每天</a:t>
            </a:r>
            <a:r>
              <a:rPr lang="zh-TW" altLang="zh-TW" sz="2800" b="1" dirty="0">
                <a:latin typeface="+mj-ea"/>
                <a:ea typeface="+mj-ea"/>
              </a:rPr>
              <a:t>先做完</a:t>
            </a:r>
            <a:r>
              <a:rPr lang="zh-TW" altLang="zh-TW" sz="2800" b="1" dirty="0" smtClean="0">
                <a:latin typeface="+mj-ea"/>
                <a:ea typeface="+mj-ea"/>
              </a:rPr>
              <a:t>功課</a:t>
            </a:r>
            <a:r>
              <a:rPr lang="zh-TW" altLang="zh-TW" sz="2800" b="1" dirty="0">
                <a:latin typeface="+mj-ea"/>
                <a:ea typeface="+mj-ea"/>
              </a:rPr>
              <a:t>再</a:t>
            </a:r>
            <a:r>
              <a:rPr lang="zh-TW" altLang="zh-TW" sz="2800" b="1" dirty="0" smtClean="0">
                <a:latin typeface="+mj-ea"/>
                <a:ea typeface="+mj-ea"/>
              </a:rPr>
              <a:t>上網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691680" y="371089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zh-TW" sz="2800" b="1" dirty="0" smtClean="0">
                <a:latin typeface="+mj-ea"/>
                <a:ea typeface="+mj-ea"/>
              </a:rPr>
              <a:t>睡覺</a:t>
            </a:r>
            <a:r>
              <a:rPr lang="zh-TW" altLang="zh-TW" sz="2800" b="1" dirty="0">
                <a:latin typeface="+mj-ea"/>
                <a:ea typeface="+mj-ea"/>
              </a:rPr>
              <a:t>時手機不放床邊，電腦放在</a:t>
            </a:r>
            <a:r>
              <a:rPr lang="zh-TW" altLang="zh-TW" sz="2800" b="1" dirty="0" smtClean="0">
                <a:latin typeface="+mj-ea"/>
                <a:ea typeface="+mj-ea"/>
              </a:rPr>
              <a:t>公共區域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906238" y="6346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資料來源：教育部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4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9" grpId="0"/>
      <p:bldP spid="11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67544" y="1023118"/>
            <a:ext cx="8143200" cy="4908738"/>
            <a:chOff x="76200" y="781775"/>
            <a:chExt cx="7371074" cy="4235999"/>
          </a:xfrm>
        </p:grpSpPr>
        <p:cxnSp>
          <p:nvCxnSpPr>
            <p:cNvPr id="4" name="Shape 187"/>
            <p:cNvCxnSpPr>
              <a:stCxn id="11" idx="0"/>
            </p:cNvCxnSpPr>
            <p:nvPr/>
          </p:nvCxnSpPr>
          <p:spPr>
            <a:xfrm rot="10800000">
              <a:off x="3643298" y="1206875"/>
              <a:ext cx="3600" cy="33492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5" name="Shape 189"/>
            <p:cNvCxnSpPr>
              <a:endCxn id="10" idx="1"/>
            </p:cNvCxnSpPr>
            <p:nvPr/>
          </p:nvCxnSpPr>
          <p:spPr>
            <a:xfrm>
              <a:off x="989475" y="2822599"/>
              <a:ext cx="5424600" cy="12000"/>
            </a:xfrm>
            <a:prstGeom prst="straightConnector1">
              <a:avLst/>
            </a:prstGeom>
            <a:noFill/>
            <a:ln w="76200" cap="flat" cmpd="sng">
              <a:solidFill>
                <a:srgbClr val="7030A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6" name="Shape 191"/>
            <p:cNvSpPr/>
            <p:nvPr/>
          </p:nvSpPr>
          <p:spPr>
            <a:xfrm>
              <a:off x="3816350" y="1154100"/>
              <a:ext cx="2465399" cy="15015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民主式紀律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高規範、高回應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☑一起討論上網活動</a:t>
              </a:r>
            </a:p>
          </p:txBody>
        </p:sp>
        <p:sp>
          <p:nvSpPr>
            <p:cNvPr id="7" name="Shape 192"/>
            <p:cNvSpPr/>
            <p:nvPr/>
          </p:nvSpPr>
          <p:spPr>
            <a:xfrm>
              <a:off x="989525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C27BA0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忽略式管教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低規範、低回應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8" name="Shape 193"/>
            <p:cNvSpPr/>
            <p:nvPr/>
          </p:nvSpPr>
          <p:spPr>
            <a:xfrm>
              <a:off x="3877150" y="2974075"/>
              <a:ext cx="2404500" cy="1605599"/>
            </a:xfrm>
            <a:prstGeom prst="roundRect">
              <a:avLst>
                <a:gd name="adj" fmla="val 16667"/>
              </a:avLst>
            </a:prstGeom>
            <a:solidFill>
              <a:srgbClr val="6AA84F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2400" b="1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威權式管教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高規範、低回應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☑安全健康上網規範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☒提供孩子使用需求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zh-TW" sz="1800" b="0" i="0" u="none" strike="noStrike" cap="none" baseline="0" dirty="0">
                  <a:solidFill>
                    <a:srgbClr val="FFFFFF"/>
                  </a:solidFill>
                  <a:latin typeface="DFKai-SB"/>
                  <a:ea typeface="DFKai-SB"/>
                  <a:cs typeface="DFKai-SB"/>
                  <a:sym typeface="DFKai-SB"/>
                </a:rPr>
                <a:t>☒一起討論上網活動</a:t>
              </a:r>
            </a:p>
          </p:txBody>
        </p:sp>
        <p:sp>
          <p:nvSpPr>
            <p:cNvPr id="9" name="Shape 194"/>
            <p:cNvSpPr txBox="1"/>
            <p:nvPr/>
          </p:nvSpPr>
          <p:spPr>
            <a:xfrm>
              <a:off x="3240200" y="781775"/>
              <a:ext cx="1152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高回應</a:t>
              </a:r>
            </a:p>
          </p:txBody>
        </p:sp>
        <p:sp>
          <p:nvSpPr>
            <p:cNvPr id="10" name="Shape 190"/>
            <p:cNvSpPr txBox="1"/>
            <p:nvPr/>
          </p:nvSpPr>
          <p:spPr>
            <a:xfrm>
              <a:off x="6414075" y="2603750"/>
              <a:ext cx="10331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高規範</a:t>
              </a:r>
            </a:p>
          </p:txBody>
        </p:sp>
        <p:sp>
          <p:nvSpPr>
            <p:cNvPr id="11" name="Shape 188"/>
            <p:cNvSpPr txBox="1"/>
            <p:nvPr/>
          </p:nvSpPr>
          <p:spPr>
            <a:xfrm>
              <a:off x="3189248" y="4556075"/>
              <a:ext cx="915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低回應</a:t>
              </a:r>
            </a:p>
          </p:txBody>
        </p:sp>
        <p:sp>
          <p:nvSpPr>
            <p:cNvPr id="12" name="Shape 195"/>
            <p:cNvSpPr txBox="1"/>
            <p:nvPr/>
          </p:nvSpPr>
          <p:spPr>
            <a:xfrm>
              <a:off x="76200" y="2603750"/>
              <a:ext cx="957299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zh-TW" sz="18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低規範</a:t>
              </a:r>
            </a:p>
          </p:txBody>
        </p:sp>
        <p:grpSp>
          <p:nvGrpSpPr>
            <p:cNvPr id="13" name="Shape 196"/>
            <p:cNvGrpSpPr/>
            <p:nvPr/>
          </p:nvGrpSpPr>
          <p:grpSpPr>
            <a:xfrm>
              <a:off x="928540" y="1161443"/>
              <a:ext cx="2519949" cy="1514432"/>
              <a:chOff x="1397469" y="2117401"/>
              <a:chExt cx="2686800" cy="1584300"/>
            </a:xfrm>
          </p:grpSpPr>
          <p:sp>
            <p:nvSpPr>
              <p:cNvPr id="15" name="Shape 197"/>
              <p:cNvSpPr/>
              <p:nvPr/>
            </p:nvSpPr>
            <p:spPr>
              <a:xfrm>
                <a:off x="1397469" y="2117401"/>
                <a:ext cx="2686800" cy="1584300"/>
              </a:xfrm>
              <a:prstGeom prst="roundRect">
                <a:avLst>
                  <a:gd name="adj" fmla="val 16667"/>
                </a:avLst>
              </a:prstGeom>
              <a:solidFill>
                <a:srgbClr val="FF6D51"/>
              </a:solidFill>
              <a:ln w="381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2400" b="1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溺愛式管教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低規範、高回應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☒安全健康上網規範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☑提供孩子使用需求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zh-TW" sz="1800" b="0" i="0" u="none" strike="noStrike" cap="none" baseline="0" dirty="0">
                    <a:solidFill>
                      <a:srgbClr val="FFFFFF"/>
                    </a:solidFill>
                    <a:latin typeface="DFKai-SB"/>
                    <a:ea typeface="DFKai-SB"/>
                    <a:cs typeface="DFKai-SB"/>
                    <a:sym typeface="DFKai-SB"/>
                  </a:rPr>
                  <a:t>☑一起討論上網活動</a:t>
                </a:r>
              </a:p>
            </p:txBody>
          </p:sp>
          <p:sp>
            <p:nvSpPr>
              <p:cNvPr id="16" name="Shape 198"/>
              <p:cNvSpPr/>
              <p:nvPr/>
            </p:nvSpPr>
            <p:spPr>
              <a:xfrm>
                <a:off x="1763688" y="2780927"/>
                <a:ext cx="215999" cy="369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b="0" i="0" u="none" strike="noStrike" cap="none" baseline="0">
                  <a:solidFill>
                    <a:srgbClr val="000000"/>
                  </a:solidFill>
                  <a:latin typeface="DFKai-SB"/>
                  <a:ea typeface="DFKai-SB"/>
                  <a:cs typeface="DFKai-SB"/>
                  <a:sym typeface="DFKai-SB"/>
                </a:endParaRPr>
              </a:p>
            </p:txBody>
          </p:sp>
        </p:grpSp>
        <p:pic>
          <p:nvPicPr>
            <p:cNvPr id="14" name="Shape 199"/>
            <p:cNvPicPr preferRelativeResize="0"/>
            <p:nvPr/>
          </p:nvPicPr>
          <p:blipFill rotWithShape="1">
            <a:blip r:embed="rId3" cstate="print">
              <a:alphaModFix/>
            </a:blip>
            <a:srcRect/>
            <a:stretch/>
          </p:blipFill>
          <p:spPr>
            <a:xfrm>
              <a:off x="3130987" y="2603750"/>
              <a:ext cx="1033199" cy="69959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</p:pic>
      </p:grpSp>
      <p:sp>
        <p:nvSpPr>
          <p:cNvPr id="17" name="矩形 16"/>
          <p:cNvSpPr/>
          <p:nvPr/>
        </p:nvSpPr>
        <p:spPr>
          <a:xfrm>
            <a:off x="5220072" y="5633945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你是屬於哪一類的家長</a:t>
            </a:r>
            <a:r>
              <a:rPr lang="en-US" altLang="zh-TW" sz="2400" b="1" dirty="0" smtClean="0">
                <a:solidFill>
                  <a:srgbClr val="0070C0"/>
                </a:solidFill>
                <a:latin typeface="+mj-ea"/>
                <a:ea typeface="+mj-ea"/>
              </a:rPr>
              <a:t>?</a:t>
            </a:r>
            <a:endParaRPr lang="zh-TW" altLang="en-US" sz="24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67544" y="284923"/>
            <a:ext cx="7416824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哪</a:t>
            </a:r>
            <a:r>
              <a:rPr lang="zh-TW" altLang="en-US" sz="2800" b="1" dirty="0">
                <a:latin typeface="+mj-ea"/>
                <a:ea typeface="+mj-ea"/>
              </a:rPr>
              <a:t>種管教</a:t>
            </a:r>
            <a:r>
              <a:rPr lang="zh-TW" altLang="en-US" sz="2800" b="1" dirty="0" smtClean="0">
                <a:latin typeface="+mj-ea"/>
                <a:ea typeface="+mj-ea"/>
              </a:rPr>
              <a:t>方式</a:t>
            </a:r>
            <a:r>
              <a:rPr lang="zh-TW" altLang="en-US" sz="2800" b="1" dirty="0">
                <a:latin typeface="+mj-ea"/>
                <a:ea typeface="+mj-ea"/>
              </a:rPr>
              <a:t>的</a:t>
            </a:r>
            <a:r>
              <a:rPr lang="zh-TW" altLang="en-US" sz="2800" b="1" dirty="0" smtClean="0">
                <a:latin typeface="+mj-ea"/>
                <a:ea typeface="+mj-ea"/>
              </a:rPr>
              <a:t>小孩可能比較不會網路成癮？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20" name="Picture 2" descr="d:\Users\user\Desktop\6628.png_30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9" b="96703" l="383" r="94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1120360"/>
            <a:ext cx="1090137" cy="75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67544" y="6361856"/>
            <a:ext cx="850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資料來源：柯慧貞</a:t>
            </a:r>
            <a:r>
              <a:rPr lang="zh-TW" altLang="en-US" dirty="0">
                <a:latin typeface="+mj-ea"/>
                <a:ea typeface="+mj-ea"/>
              </a:rPr>
              <a:t>教授敎育部</a:t>
            </a:r>
            <a:r>
              <a:rPr lang="en-US" altLang="zh-TW" dirty="0">
                <a:latin typeface="+mj-ea"/>
                <a:ea typeface="+mj-ea"/>
              </a:rPr>
              <a:t>104</a:t>
            </a:r>
            <a:r>
              <a:rPr lang="zh-TW" altLang="en-US" dirty="0">
                <a:latin typeface="+mj-ea"/>
                <a:ea typeface="+mj-ea"/>
              </a:rPr>
              <a:t>年中小學學生網路使用行為調查結果發表會簡報</a:t>
            </a: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93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4941168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40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37358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040858" y="2636911"/>
            <a:ext cx="5825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有什麼資源可使用呢</a:t>
            </a:r>
            <a:r>
              <a:rPr lang="en-US" altLang="zh-TW" sz="4400" b="1" dirty="0">
                <a:latin typeface="+mj-ea"/>
                <a:ea typeface="+mj-ea"/>
              </a:rPr>
              <a:t>?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175" y="2079550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1611278577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71" y="712337"/>
            <a:ext cx="8712968" cy="56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5536" y="312227"/>
            <a:ext cx="7128792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既然孩子喜歡上網，就用網路資源來教孩子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425604" y="3140968"/>
            <a:ext cx="1770132" cy="27363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4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user\Desktop\16112786763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685591"/>
            <a:ext cx="8743686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691680" y="2492896"/>
            <a:ext cx="5400600" cy="64807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347864" y="5803636"/>
            <a:ext cx="2520280" cy="4397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6156176" y="5803636"/>
            <a:ext cx="2520280" cy="43686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hlinkClick r:id="rId4"/>
          </p:cNvPr>
          <p:cNvSpPr/>
          <p:nvPr/>
        </p:nvSpPr>
        <p:spPr>
          <a:xfrm>
            <a:off x="4391981" y="4722736"/>
            <a:ext cx="540060" cy="65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0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7" y="938337"/>
            <a:ext cx="79928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854" y="1700808"/>
            <a:ext cx="83811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476672"/>
            <a:ext cx="799288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</a:t>
            </a:r>
            <a:r>
              <a:rPr lang="en-US" altLang="zh-TW" sz="2400" b="1" dirty="0">
                <a:latin typeface="+mn-ea"/>
              </a:rPr>
              <a:t>://</a:t>
            </a:r>
            <a:r>
              <a:rPr lang="en-US" altLang="zh-TW" sz="2400" b="1" dirty="0" smtClean="0">
                <a:latin typeface="+mn-ea"/>
              </a:rPr>
              <a:t>i.win.org.tw/index.php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55576" y="422108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136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938337"/>
            <a:ext cx="79928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福利部、教育部、文化部、內政部警政署、經濟部工業局以及經濟部商業司等共同籌設。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8" y="476672"/>
            <a:ext cx="79928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993" y="1738019"/>
            <a:ext cx="8302029" cy="464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835051" y="438781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07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9" y="938337"/>
            <a:ext cx="801261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b="1" dirty="0" smtClean="0">
                <a:latin typeface="+mj-ea"/>
                <a:ea typeface="+mj-ea"/>
              </a:rPr>
              <a:t>依照</a:t>
            </a:r>
            <a:r>
              <a:rPr lang="zh-TW" altLang="en-US" b="1" dirty="0">
                <a:latin typeface="+mj-ea"/>
                <a:ea typeface="+mj-ea"/>
              </a:rPr>
              <a:t>兒少法第</a:t>
            </a:r>
            <a:r>
              <a:rPr lang="en-US" altLang="zh-TW" b="1" dirty="0">
                <a:latin typeface="+mj-ea"/>
                <a:ea typeface="+mj-ea"/>
              </a:rPr>
              <a:t>46</a:t>
            </a:r>
            <a:r>
              <a:rPr lang="zh-TW" altLang="en-US" b="1" dirty="0">
                <a:latin typeface="+mj-ea"/>
                <a:ea typeface="+mj-ea"/>
              </a:rPr>
              <a:t>條授權，由國家通訊傳播委員會</a:t>
            </a:r>
            <a:r>
              <a:rPr lang="zh-TW" altLang="en-US" b="1" dirty="0" smtClean="0">
                <a:latin typeface="+mj-ea"/>
                <a:ea typeface="+mj-ea"/>
              </a:rPr>
              <a:t>邀請衛生</a:t>
            </a:r>
            <a:r>
              <a:rPr lang="zh-TW" altLang="en-US" b="1" dirty="0">
                <a:latin typeface="+mj-ea"/>
                <a:ea typeface="+mj-ea"/>
              </a:rPr>
              <a:t>福利部、教育部</a:t>
            </a:r>
            <a:r>
              <a:rPr lang="zh-TW" altLang="en-US" b="1" dirty="0" smtClean="0">
                <a:latin typeface="+mj-ea"/>
                <a:ea typeface="+mj-ea"/>
              </a:rPr>
              <a:t>、 文化</a:t>
            </a:r>
            <a:r>
              <a:rPr lang="zh-TW" altLang="en-US" b="1" dirty="0">
                <a:latin typeface="+mj-ea"/>
                <a:ea typeface="+mj-ea"/>
              </a:rPr>
              <a:t>部、內政部警政署、經濟部工業局以及經濟部商業司等共同籌設。</a:t>
            </a:r>
          </a:p>
        </p:txBody>
      </p:sp>
      <p:sp>
        <p:nvSpPr>
          <p:cNvPr id="6" name="矩形 5"/>
          <p:cNvSpPr/>
          <p:nvPr/>
        </p:nvSpPr>
        <p:spPr>
          <a:xfrm>
            <a:off x="683569" y="476672"/>
            <a:ext cx="80126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2800" b="1" dirty="0" err="1" smtClean="0">
                <a:latin typeface="+mj-ea"/>
                <a:ea typeface="+mj-ea"/>
              </a:rPr>
              <a:t>i</a:t>
            </a:r>
            <a:r>
              <a:rPr lang="en-US" altLang="zh-TW" sz="2800" b="1" dirty="0" smtClean="0">
                <a:latin typeface="+mj-ea"/>
                <a:ea typeface="+mj-ea"/>
              </a:rPr>
              <a:t> WIN</a:t>
            </a:r>
            <a:r>
              <a:rPr lang="zh-TW" altLang="en-US" sz="2800" b="1" dirty="0" smtClean="0">
                <a:latin typeface="+mj-ea"/>
                <a:ea typeface="+mj-ea"/>
              </a:rPr>
              <a:t>網路內容防護機構      </a:t>
            </a:r>
            <a:r>
              <a:rPr lang="en-US" altLang="zh-TW" sz="2400" b="1" dirty="0" smtClean="0">
                <a:latin typeface="+mn-ea"/>
              </a:rPr>
              <a:t>https://i.win.org.tw/index.php</a:t>
            </a:r>
            <a:endParaRPr lang="zh-TW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3203848" y="4221088"/>
            <a:ext cx="5508104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協助受害</a:t>
            </a:r>
            <a:r>
              <a:rPr lang="zh-TW" altLang="en-US" dirty="0">
                <a:solidFill>
                  <a:schemeClr val="bg1"/>
                </a:solidFill>
              </a:rPr>
              <a:t>者</a:t>
            </a:r>
            <a:r>
              <a:rPr lang="zh-TW" altLang="en-US" dirty="0" smtClean="0">
                <a:solidFill>
                  <a:schemeClr val="bg1"/>
                </a:solidFill>
              </a:rPr>
              <a:t>，</a:t>
            </a:r>
            <a:r>
              <a:rPr lang="zh-TW" altLang="en-US" dirty="0">
                <a:solidFill>
                  <a:schemeClr val="bg1"/>
                </a:solidFill>
              </a:rPr>
              <a:t>下架被上傳至臉書或是色情網站的私密影片或照片，第一時間民眾也可以透過網站，尋求協助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439" y="1700808"/>
            <a:ext cx="80847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52449" y="3678206"/>
            <a:ext cx="8402723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可協助下架私</a:t>
            </a:r>
            <a:r>
              <a:rPr lang="zh-TW" altLang="en-US" sz="2800" b="1" dirty="0">
                <a:solidFill>
                  <a:schemeClr val="bg1"/>
                </a:solidFill>
              </a:rPr>
              <a:t>密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影片或照片，或移除不當貼文留言等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78332" y="1947795"/>
            <a:ext cx="1747919" cy="16409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8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65175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+mj-ea"/>
                <a:ea typeface="+mj-ea"/>
              </a:rPr>
              <a:t>提綱</a:t>
            </a:r>
            <a:endParaRPr lang="en-US" altLang="zh-TW" sz="3600" b="1" dirty="0" smtClean="0"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547664" y="980728"/>
            <a:ext cx="71287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網路成癮簡介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網路成癮或不當使用的</a:t>
            </a:r>
            <a:r>
              <a:rPr lang="zh-TW" altLang="en-US" sz="2800" b="1" dirty="0" smtClean="0">
                <a:latin typeface="+mj-ea"/>
                <a:ea typeface="+mj-ea"/>
              </a:rPr>
              <a:t>影響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我的孩子有網路成癮</a:t>
            </a:r>
            <a:r>
              <a:rPr lang="en-US" altLang="zh-TW" sz="2800" b="1" dirty="0" smtClean="0">
                <a:latin typeface="+mj-ea"/>
                <a:ea typeface="+mj-ea"/>
              </a:rPr>
              <a:t>?</a:t>
            </a: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網路成癮的原因</a:t>
            </a:r>
            <a:endParaRPr lang="en-US" altLang="zh-TW" sz="2800" b="1" dirty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如何預防孩子網路成癮</a:t>
            </a:r>
            <a:r>
              <a:rPr lang="en-US" altLang="zh-TW" sz="2800" b="1" dirty="0">
                <a:latin typeface="+mj-ea"/>
              </a:rPr>
              <a:t>?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571500" indent="-571500">
              <a:lnSpc>
                <a:spcPts val="5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可用</a:t>
            </a:r>
            <a:r>
              <a:rPr lang="zh-TW" altLang="en-US" sz="2800" b="1" dirty="0" smtClean="0">
                <a:latin typeface="+mj-ea"/>
                <a:ea typeface="+mj-ea"/>
              </a:rPr>
              <a:t>資源介紹</a:t>
            </a:r>
            <a:endParaRPr lang="en-US" altLang="zh-TW" sz="2800" b="1" dirty="0" smtClean="0">
              <a:latin typeface="+mj-ea"/>
              <a:ea typeface="+mj-ea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34" y="4653136"/>
            <a:ext cx="1410830" cy="214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A78BD064-ECE6-C14F-8217-8993DC10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454450"/>
            <a:ext cx="2126276" cy="2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515" y="1340768"/>
            <a:ext cx="83488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6873" y="54509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教育部網路守護天使網站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0032" y="545099"/>
            <a:ext cx="3353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+mn-ea"/>
              </a:rPr>
              <a:t>https://</a:t>
            </a:r>
            <a:r>
              <a:rPr lang="en-US" altLang="zh-TW" sz="2800" b="1" dirty="0" smtClean="0">
                <a:latin typeface="+mn-ea"/>
              </a:rPr>
              <a:t>nga.moe.edu.tw</a:t>
            </a:r>
            <a:endParaRPr lang="zh-TW" altLang="en-US" sz="2800" b="1" dirty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29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34834" y="1502457"/>
            <a:ext cx="84576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+mj-ea"/>
                <a:ea typeface="+mj-ea"/>
              </a:rPr>
              <a:t>教育部全民資安素養網   </a:t>
            </a:r>
            <a:r>
              <a:rPr lang="en-US" altLang="zh-TW" sz="2800" dirty="0" smtClean="0">
                <a:latin typeface="+mn-ea"/>
                <a:hlinkClick r:id="rId3"/>
              </a:rPr>
              <a:t>https://isafe.moe.edu.tw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en-US" altLang="zh-TW" sz="2400" b="1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 WIN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網路內容防護機構   </a:t>
            </a:r>
            <a:r>
              <a:rPr lang="en-US" altLang="zh-TW" sz="2800" dirty="0" smtClean="0">
                <a:latin typeface="+mn-ea"/>
                <a:hlinkClick r:id="rId4"/>
              </a:rPr>
              <a:t>https://i.win.org.tw/index.php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教育部網路守護天使網站  </a:t>
            </a:r>
            <a:r>
              <a:rPr lang="en-US" altLang="zh-TW" sz="2800" dirty="0">
                <a:latin typeface="+mn-ea"/>
                <a:hlinkClick r:id="rId5"/>
              </a:rPr>
              <a:t>https://nga.moe.edu.tw</a:t>
            </a:r>
            <a:endParaRPr lang="en-US" altLang="zh-TW" sz="2800" dirty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>
                <a:latin typeface="+mn-ea"/>
              </a:rPr>
              <a:t>★</a:t>
            </a:r>
            <a:r>
              <a:rPr lang="zh-TW" altLang="en-US" sz="2800" b="1" dirty="0">
                <a:latin typeface="+mj-ea"/>
                <a:ea typeface="+mj-ea"/>
              </a:rPr>
              <a:t>中小學網路素養與</a:t>
            </a:r>
            <a:r>
              <a:rPr lang="zh-TW" altLang="en-US" sz="2800" b="1" dirty="0" smtClean="0">
                <a:latin typeface="+mj-ea"/>
                <a:ea typeface="+mj-ea"/>
              </a:rPr>
              <a:t>認知  </a:t>
            </a:r>
            <a:r>
              <a:rPr lang="en-US" altLang="zh-TW" sz="2800" dirty="0" smtClean="0">
                <a:latin typeface="+mn-ea"/>
                <a:hlinkClick r:id="rId6"/>
              </a:rPr>
              <a:t>https</a:t>
            </a:r>
            <a:r>
              <a:rPr lang="en-US" altLang="zh-TW" sz="2800" dirty="0">
                <a:latin typeface="+mn-ea"/>
                <a:hlinkClick r:id="rId6"/>
              </a:rPr>
              <a:t>://</a:t>
            </a:r>
            <a:r>
              <a:rPr lang="en-US" altLang="zh-TW" sz="2800" dirty="0" smtClean="0">
                <a:latin typeface="+mn-ea"/>
                <a:hlinkClick r:id="rId6"/>
              </a:rPr>
              <a:t>eteacher.edu.tw</a:t>
            </a:r>
            <a:endParaRPr lang="en-US" altLang="zh-TW" sz="28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en-US" sz="2600" b="1" dirty="0" smtClean="0">
                <a:latin typeface="+mj-ea"/>
                <a:ea typeface="+mj-ea"/>
              </a:rPr>
              <a:t>衛服部心快活心理</a:t>
            </a:r>
            <a:r>
              <a:rPr lang="zh-TW" altLang="en-US" sz="2600" b="1" dirty="0">
                <a:latin typeface="+mj-ea"/>
                <a:ea typeface="+mj-ea"/>
              </a:rPr>
              <a:t>健康</a:t>
            </a:r>
            <a:r>
              <a:rPr lang="zh-TW" altLang="en-US" sz="2600" b="1" dirty="0" smtClean="0">
                <a:latin typeface="+mj-ea"/>
                <a:ea typeface="+mj-ea"/>
              </a:rPr>
              <a:t>平台</a:t>
            </a:r>
            <a:r>
              <a:rPr lang="en-US" altLang="zh-TW" sz="2600" dirty="0">
                <a:latin typeface="+mn-ea"/>
                <a:hlinkClick r:id="rId7"/>
              </a:rPr>
              <a:t>https://</a:t>
            </a:r>
            <a:r>
              <a:rPr lang="en-US" altLang="zh-TW" sz="2600" dirty="0" smtClean="0">
                <a:latin typeface="+mn-ea"/>
                <a:hlinkClick r:id="rId7"/>
              </a:rPr>
              <a:t>wellbeing.mohw.gov.tw</a:t>
            </a:r>
            <a:endParaRPr lang="en-US" altLang="zh-TW" sz="2600" dirty="0" smtClean="0">
              <a:latin typeface="+mn-e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dirty="0" smtClean="0">
                <a:latin typeface="+mn-ea"/>
              </a:rPr>
              <a:t>★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全國家庭教育諮詢專線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>
                <a:latin typeface="+mn-ea"/>
              </a:rPr>
              <a:t>412-8185(</a:t>
            </a:r>
            <a:r>
              <a:rPr lang="zh-TW" altLang="zh-TW" sz="2800" b="1" dirty="0">
                <a:latin typeface="+mn-ea"/>
              </a:rPr>
              <a:t>手機撥打請加</a:t>
            </a:r>
            <a:r>
              <a:rPr lang="en-US" altLang="zh-TW" sz="2800" b="1" dirty="0">
                <a:latin typeface="+mn-ea"/>
              </a:rPr>
              <a:t>02</a:t>
            </a:r>
            <a:r>
              <a:rPr lang="en-US" altLang="zh-TW" sz="2800" b="1" dirty="0" smtClean="0">
                <a:latin typeface="+mn-ea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n-ea"/>
              </a:rPr>
              <a:t>★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中亞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聯大網路成癮防治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中心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(04)2339-8781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atin typeface="+mn-ea"/>
              </a:rPr>
              <a:t>★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白絲帶關懷協會家庭網安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熱線</a:t>
            </a:r>
            <a:r>
              <a:rPr lang="zh-TW" altLang="zh-TW" sz="2800" b="1" dirty="0"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(02)3393-1885</a:t>
            </a:r>
            <a:endParaRPr lang="zh-TW" altLang="zh-TW" sz="2800" b="1" dirty="0">
              <a:latin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68873" y="594182"/>
            <a:ext cx="2730292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可參考使用資源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AutoShape 2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4" descr="矢量筆記圖標, 文檔, 筆記, 備註圖標向量圖案素材免費下載，PNG，EPS和AI素材下載- Pngtre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197" name="Picture 5" descr="d:\Users\user\Desktop\下載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8500" l="10837" r="99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5941" y="223428"/>
            <a:ext cx="1297658" cy="127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4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652120" y="636357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資料來源：臺南市政府衛生局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450442"/>
            <a:ext cx="4852610" cy="523220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臺南市網路成癮醫療服務資源</a:t>
            </a:r>
            <a:endParaRPr lang="zh-TW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64748"/>
              </p:ext>
            </p:extLst>
          </p:nvPr>
        </p:nvGraphicFramePr>
        <p:xfrm>
          <a:off x="799510" y="1152128"/>
          <a:ext cx="7416822" cy="4930310"/>
        </p:xfrm>
        <a:graphic>
          <a:graphicData uri="http://schemas.openxmlformats.org/drawingml/2006/table">
            <a:tbl>
              <a:tblPr firstRow="1" firstCol="1" bandRow="1"/>
              <a:tblGrid>
                <a:gridCol w="2575215"/>
                <a:gridCol w="1854387"/>
                <a:gridCol w="2987220"/>
              </a:tblGrid>
              <a:tr h="432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醫療院所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電話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地址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心樂活診所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06-238-3636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臺南市東區凱旋路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台南市立醫院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06-260-9926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臺南市東區崇德路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670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蕭文勝診所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06-275-5088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臺南市東區東門路二段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205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晟欣診所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06-258-5766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臺南市中西區中華西路二段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506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06-220-0055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臺南市中西區中山路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125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國立成功大學醫學院附設醫院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06-235-3535#4362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臺南市北區勝利路</a:t>
                      </a: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138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康舟診所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06-265-5345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臺南市南區金華路一段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486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樓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衛生福利部嘉南療養院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06-279-5019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臺南市仁德區裕忠路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539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台南仁愛之家附設精神療養院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06-590-2336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臺南市新化區中山路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衛生福利部臺南醫院新化分院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06-591-1929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臺南市新化區那拔里牧場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72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ans"/>
                        </a:rPr>
                        <a:t>麻豆新樓醫院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06-570-2228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臺南市麻豆區埤頭里苓子林</a:t>
                      </a:r>
                      <a:r>
                        <a:rPr lang="en-US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20</a:t>
                      </a:r>
                      <a:r>
                        <a:rPr lang="zh-TW" sz="1400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 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奇美醫療財團法人佳里奇美醫院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/>
                          <a:ea typeface="新細明體"/>
                          <a:cs typeface="Liberation Serif"/>
                        </a:rPr>
                        <a:t>06-726-3333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臺南市佳里區佳興里佳里興</a:t>
                      </a: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606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微軟正黑體"/>
                          <a:cs typeface="Liberation Serif"/>
                        </a:rPr>
                        <a:t>號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3" name="Picture 5" descr="医院icon_地铁icon_心icon_健康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178" y="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98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74211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784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5102373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190254" y="2570872"/>
            <a:ext cx="6181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結語</a:t>
            </a:r>
            <a:endParaRPr lang="en-US" altLang="zh-TW" sz="4400" b="1" dirty="0">
              <a:latin typeface="+mj-ea"/>
              <a:ea typeface="+mj-ea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32</a:t>
            </a:r>
            <a:endParaRPr lang="zh-TW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06" y="2060847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21482" y="4131721"/>
            <a:ext cx="458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多與孩子從事適當休閒活動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1445997"/>
            <a:ext cx="752189" cy="7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605322" y="516282"/>
            <a:ext cx="777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建立良善親子關係</a:t>
            </a:r>
            <a:r>
              <a:rPr lang="zh-TW" altLang="en-US" sz="3600" b="1" dirty="0" smtClean="0">
                <a:latin typeface="+mj-ea"/>
                <a:ea typeface="+mj-ea"/>
              </a:rPr>
              <a:t>，一同正確使用</a:t>
            </a:r>
            <a:r>
              <a:rPr lang="en-US" altLang="zh-TW" sz="3600" b="1" dirty="0" smtClean="0">
                <a:latin typeface="+mj-ea"/>
                <a:ea typeface="+mj-ea"/>
              </a:rPr>
              <a:t>3C</a:t>
            </a:r>
            <a:endParaRPr lang="en-US" altLang="zh-TW" sz="3600" b="1" dirty="0">
              <a:latin typeface="+mj-ea"/>
              <a:ea typeface="+mj-ea"/>
            </a:endParaRPr>
          </a:p>
        </p:txBody>
      </p:sp>
      <p:pic>
        <p:nvPicPr>
          <p:cNvPr id="2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692" y="2265886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3128719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009784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卡通扁平化打勾圆形图标素材免费下载- 觅知网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145" y="4809430"/>
            <a:ext cx="767094" cy="7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2386232" y="1563605"/>
            <a:ext cx="5329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電腦找個安全的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家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22340" y="2387823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與孩子共同訂立網路使用守則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22340" y="3250656"/>
            <a:ext cx="583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適時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關注孩子的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07611" y="4931367"/>
            <a:ext cx="4827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孩子前，也記得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自己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33</a:t>
            </a:r>
            <a:endParaRPr lang="zh-TW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69205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xmlns="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945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14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750197" y="234888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簡報結束     謝謝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聆聽</a:t>
            </a:r>
          </a:p>
        </p:txBody>
      </p:sp>
      <p:sp>
        <p:nvSpPr>
          <p:cNvPr id="4" name="AutoShape 4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谢谢图标_谢谢ICON_谢谢矢量图标-88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271" name="Picture 7" descr="d:\Users\user\Desktop\下載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89308" l="3145" r="94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316982" cy="16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34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10" y="4257168"/>
            <a:ext cx="1454280" cy="220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C9863446-B767-FD48-899A-DE5AAC9731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4216873"/>
            <a:ext cx="1869045" cy="22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20922" y="2572358"/>
            <a:ext cx="4015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+mj-ea"/>
                <a:ea typeface="+mj-ea"/>
              </a:rPr>
              <a:t>網路成癮簡介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35" b="96927" l="3390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074" y="2125905"/>
            <a:ext cx="1095848" cy="166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7" r="894"/>
          <a:stretch/>
        </p:blipFill>
        <p:spPr bwMode="auto">
          <a:xfrm>
            <a:off x="1187624" y="188640"/>
            <a:ext cx="6882551" cy="619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5561897" y="4983679"/>
            <a:ext cx="136352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36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user\Desktop\班親會網癮簡報\1601265127-2255022172-g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3" y="188640"/>
            <a:ext cx="6882551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72200" y="63635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資料來源：衛生福利部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93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64214" y="382979"/>
            <a:ext cx="81282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sz="2800" b="1" dirty="0" smtClean="0">
                <a:latin typeface="+mj-ea"/>
                <a:ea typeface="+mj-ea"/>
              </a:rPr>
              <a:t>網路</a:t>
            </a:r>
            <a:r>
              <a:rPr lang="zh-TW" altLang="en-US" sz="2800" b="1" dirty="0">
                <a:latin typeface="+mj-ea"/>
                <a:ea typeface="+mj-ea"/>
              </a:rPr>
              <a:t>成癮是一種疾病嗎</a:t>
            </a:r>
            <a:r>
              <a:rPr lang="en-US" altLang="zh-TW" sz="2800" b="1" dirty="0">
                <a:latin typeface="+mj-ea"/>
                <a:ea typeface="+mj-ea"/>
              </a:rPr>
              <a:t>?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目前僅有網路遊戲成癮被</a:t>
            </a:r>
            <a:r>
              <a:rPr lang="en-US" altLang="zh-TW" sz="2800" b="1" dirty="0" smtClean="0">
                <a:latin typeface="+mj-ea"/>
                <a:ea typeface="+mj-ea"/>
              </a:rPr>
              <a:t>WHO(</a:t>
            </a:r>
            <a:r>
              <a:rPr lang="zh-TW" altLang="en-US" sz="2800" b="1" dirty="0" smtClean="0">
                <a:latin typeface="+mj-ea"/>
                <a:ea typeface="+mj-ea"/>
              </a:rPr>
              <a:t>世界衛生組織</a:t>
            </a:r>
            <a:r>
              <a:rPr lang="en-US" altLang="zh-TW" sz="2800" b="1" dirty="0" smtClean="0">
                <a:latin typeface="+mj-ea"/>
                <a:ea typeface="+mj-ea"/>
              </a:rPr>
              <a:t>)</a:t>
            </a:r>
            <a:r>
              <a:rPr lang="zh-TW" altLang="en-US" sz="2800" b="1" dirty="0" smtClean="0">
                <a:latin typeface="+mj-ea"/>
                <a:ea typeface="+mj-ea"/>
              </a:rPr>
              <a:t>納入精神疾病「遊戲障礙症</a:t>
            </a:r>
            <a:r>
              <a:rPr lang="zh-TW" altLang="en-US" sz="2800" b="1" dirty="0">
                <a:latin typeface="+mj-ea"/>
              </a:rPr>
              <a:t>（</a:t>
            </a:r>
            <a:r>
              <a:rPr lang="en-US" altLang="zh-TW" sz="2800" b="1" dirty="0">
                <a:latin typeface="+mj-ea"/>
              </a:rPr>
              <a:t>gaming disorder</a:t>
            </a:r>
            <a:r>
              <a:rPr lang="zh-TW" altLang="en-US" sz="2800" b="1" dirty="0">
                <a:latin typeface="+mj-ea"/>
              </a:rPr>
              <a:t>）」 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 smtClean="0">
                <a:latin typeface="+mj-ea"/>
                <a:ea typeface="+mj-ea"/>
              </a:rPr>
              <a:t>定義為無法</a:t>
            </a:r>
            <a:r>
              <a:rPr lang="zh-TW" altLang="en-US" sz="2800" b="1" dirty="0">
                <a:latin typeface="+mj-ea"/>
                <a:ea typeface="+mj-ea"/>
              </a:rPr>
              <a:t>控制地打電玩、生活中越來越以電玩為優先，而忽略其他日常活動，即使知道有負面影響仍持續增加打電玩時間，以至嚴重影響個人日常生活正常運作</a:t>
            </a:r>
            <a:r>
              <a:rPr lang="en-US" altLang="zh-TW" sz="2800" b="1" dirty="0">
                <a:latin typeface="+mj-ea"/>
                <a:ea typeface="+mj-ea"/>
              </a:rPr>
              <a:t>(</a:t>
            </a:r>
            <a:r>
              <a:rPr lang="zh-TW" altLang="en-US" sz="2800" b="1" dirty="0">
                <a:latin typeface="+mj-ea"/>
                <a:ea typeface="+mj-ea"/>
              </a:rPr>
              <a:t>造成失能</a:t>
            </a:r>
            <a:r>
              <a:rPr lang="en-US" altLang="zh-TW" sz="2800" b="1" dirty="0">
                <a:latin typeface="+mj-ea"/>
                <a:ea typeface="+mj-ea"/>
              </a:rPr>
              <a:t>)</a:t>
            </a:r>
            <a:r>
              <a:rPr lang="zh-TW" altLang="en-US" sz="2800" b="1" dirty="0">
                <a:latin typeface="+mj-ea"/>
                <a:ea typeface="+mj-ea"/>
              </a:rPr>
              <a:t>，包含健康、家庭、學校、工作等層面，並且上述症狀有持續至少</a:t>
            </a:r>
            <a:r>
              <a:rPr lang="en-US" altLang="zh-TW" sz="2800" b="1" dirty="0" smtClean="0">
                <a:latin typeface="+mj-ea"/>
                <a:ea typeface="+mj-ea"/>
              </a:rPr>
              <a:t>12</a:t>
            </a:r>
            <a:r>
              <a:rPr lang="zh-TW" altLang="en-US" sz="2800" b="1" dirty="0" smtClean="0">
                <a:latin typeface="+mj-ea"/>
                <a:ea typeface="+mj-ea"/>
              </a:rPr>
              <a:t>個</a:t>
            </a:r>
            <a:r>
              <a:rPr lang="zh-TW" altLang="en-US" sz="2800" b="1" dirty="0">
                <a:latin typeface="+mj-ea"/>
                <a:ea typeface="+mj-ea"/>
              </a:rPr>
              <a:t>月才能確診</a:t>
            </a:r>
            <a:r>
              <a:rPr lang="zh-TW" altLang="en-US" sz="2800" b="1" dirty="0" smtClean="0">
                <a:latin typeface="+mj-ea"/>
                <a:ea typeface="+mj-ea"/>
              </a:rPr>
              <a:t>。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800" b="1" dirty="0">
                <a:latin typeface="+mj-ea"/>
                <a:ea typeface="+mj-ea"/>
              </a:rPr>
              <a:t>長時間使用網路≠網路</a:t>
            </a:r>
            <a:r>
              <a:rPr lang="zh-TW" altLang="en-US" sz="2800" b="1" dirty="0" smtClean="0">
                <a:latin typeface="+mj-ea"/>
                <a:ea typeface="+mj-ea"/>
              </a:rPr>
              <a:t>成癮</a:t>
            </a:r>
            <a:endParaRPr lang="zh-TW" altLang="en-US" sz="2800" b="1" dirty="0">
              <a:latin typeface="+mj-ea"/>
              <a:ea typeface="+mj-ea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339752" y="1556792"/>
            <a:ext cx="20882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210101" y="2708920"/>
            <a:ext cx="24005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65731" y="3212976"/>
            <a:ext cx="6373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99592" y="4293096"/>
            <a:ext cx="345638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3043942" y="2060848"/>
            <a:ext cx="173928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927849" y="2708920"/>
            <a:ext cx="166863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964360" y="3717032"/>
            <a:ext cx="34636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508104" y="3717032"/>
            <a:ext cx="310257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5508104" y="4725144"/>
            <a:ext cx="252028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210101" y="3220636"/>
            <a:ext cx="24005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投影片編號版面配置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8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16563" y="2372171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+mj-ea"/>
                <a:ea typeface="+mj-ea"/>
              </a:rPr>
              <a:t>網路成癮</a:t>
            </a:r>
            <a:r>
              <a:rPr lang="zh-TW" altLang="en-US" sz="4400" b="1" dirty="0" smtClean="0">
                <a:latin typeface="+mj-ea"/>
                <a:ea typeface="+mj-ea"/>
              </a:rPr>
              <a:t>或不當使用的影響</a:t>
            </a:r>
            <a:endParaRPr lang="zh-TW" altLang="en-US" sz="4400" b="1" dirty="0">
              <a:latin typeface="+mj-ea"/>
              <a:ea typeface="+mj-ea"/>
            </a:endParaRPr>
          </a:p>
        </p:txBody>
      </p:sp>
      <p:pic>
        <p:nvPicPr>
          <p:cNvPr id="307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2489" y="5013176"/>
            <a:ext cx="1019991" cy="104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手持手机矢量素材，PSD源文件- 矢量图- 素材集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12" y="5013176"/>
            <a:ext cx="1359595" cy="13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8" name="Picture 16" descr="d:\Users\user\Desktop\下載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1548817" cy="11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9763AE97-9FE2-1F46-8A86-8F8D430D1D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73" y="1934378"/>
            <a:ext cx="1368715" cy="16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13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15" descr="快速回應設計的web-電腦螢幕、 智慧手機、 平板電腦圖示剪貼畫圖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9" t="3767" r="1880" b="15705"/>
          <a:stretch/>
        </p:blipFill>
        <p:spPr bwMode="auto">
          <a:xfrm>
            <a:off x="269602" y="803767"/>
            <a:ext cx="5276748" cy="277934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642048"/>
            <a:ext cx="5076056" cy="27240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69602" y="364204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資料來源：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106.10.2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年代新聞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0030" y="6055799"/>
            <a:ext cx="2763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資料來源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101.2.3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蘋果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即時新聞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308506" y="205142"/>
            <a:ext cx="4623533" cy="576808"/>
          </a:xfrm>
          <a:prstGeom prst="rect">
            <a:avLst/>
          </a:prstGeom>
          <a:solidFill>
            <a:schemeClr val="accent5">
              <a:alpha val="40000"/>
            </a:schemeClr>
          </a:solidFill>
          <a:effectLst>
            <a:softEdge rad="127000"/>
          </a:effectLst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dirty="0" smtClean="0">
                <a:solidFill>
                  <a:schemeClr val="tx1"/>
                </a:solidFill>
              </a:rPr>
              <a:t>玩到失去生命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……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57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3484</TotalTime>
  <Words>2923</Words>
  <Application>Microsoft Office PowerPoint</Application>
  <PresentationFormat>如螢幕大小 (4:3)</PresentationFormat>
  <Paragraphs>341</Paragraphs>
  <Slides>35</Slides>
  <Notes>33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市鎮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網路受害事件層出不窮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以學生易沉迷的網路遊戲來談…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194</cp:revision>
  <dcterms:created xsi:type="dcterms:W3CDTF">2021-01-22T01:34:42Z</dcterms:created>
  <dcterms:modified xsi:type="dcterms:W3CDTF">2021-02-22T02:04:33Z</dcterms:modified>
</cp:coreProperties>
</file>